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71" r:id="rId4"/>
    <p:sldId id="272" r:id="rId5"/>
    <p:sldId id="291" r:id="rId6"/>
    <p:sldId id="258" r:id="rId7"/>
    <p:sldId id="259" r:id="rId8"/>
    <p:sldId id="261" r:id="rId9"/>
    <p:sldId id="264" r:id="rId10"/>
    <p:sldId id="265" r:id="rId11"/>
    <p:sldId id="266" r:id="rId12"/>
    <p:sldId id="267" r:id="rId13"/>
    <p:sldId id="269" r:id="rId14"/>
    <p:sldId id="273" r:id="rId15"/>
    <p:sldId id="274" r:id="rId16"/>
    <p:sldId id="276" r:id="rId17"/>
    <p:sldId id="277" r:id="rId18"/>
    <p:sldId id="317" r:id="rId19"/>
    <p:sldId id="318" r:id="rId20"/>
    <p:sldId id="319" r:id="rId21"/>
    <p:sldId id="324" r:id="rId22"/>
    <p:sldId id="321" r:id="rId23"/>
    <p:sldId id="278" r:id="rId24"/>
    <p:sldId id="279" r:id="rId25"/>
    <p:sldId id="323" r:id="rId26"/>
    <p:sldId id="281" r:id="rId27"/>
    <p:sldId id="284" r:id="rId28"/>
    <p:sldId id="285" r:id="rId29"/>
    <p:sldId id="286" r:id="rId30"/>
    <p:sldId id="299" r:id="rId31"/>
    <p:sldId id="325" r:id="rId32"/>
    <p:sldId id="300" r:id="rId33"/>
    <p:sldId id="301" r:id="rId34"/>
    <p:sldId id="326" r:id="rId35"/>
    <p:sldId id="327" r:id="rId36"/>
    <p:sldId id="328" r:id="rId37"/>
    <p:sldId id="329" r:id="rId38"/>
    <p:sldId id="330" r:id="rId39"/>
    <p:sldId id="331" r:id="rId40"/>
    <p:sldId id="332" r:id="rId41"/>
    <p:sldId id="333" r:id="rId42"/>
    <p:sldId id="334" r:id="rId43"/>
    <p:sldId id="335" r:id="rId44"/>
    <p:sldId id="336" r:id="rId45"/>
    <p:sldId id="337" r:id="rId46"/>
    <p:sldId id="339" r:id="rId47"/>
    <p:sldId id="341" r:id="rId48"/>
    <p:sldId id="342" r:id="rId49"/>
    <p:sldId id="295" r:id="rId50"/>
    <p:sldId id="275" r:id="rId51"/>
    <p:sldId id="31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BDC34E2E-8650-4CB9-AC50-A4E08BB12D21}" type="datetimeFigureOut">
              <a:rPr lang="en-IN" smtClean="0"/>
              <a:pPr/>
              <a:t>16-05-2022</a:t>
            </a:fld>
            <a:endParaRPr lang="en-IN" dirty="0"/>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IN"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33BDD7D-B31A-47EE-8DC3-1A6C2025CFF9}" type="slidenum">
              <a:rPr lang="en-IN" smtClean="0"/>
              <a:pPr/>
              <a:t>‹#›</a:t>
            </a:fld>
            <a:endParaRPr lang="en-IN"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DC34E2E-8650-4CB9-AC50-A4E08BB12D21}" type="datetimeFigureOut">
              <a:rPr lang="en-IN" smtClean="0"/>
              <a:pPr/>
              <a:t>16-05-2022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633BDD7D-B31A-47EE-8DC3-1A6C2025CFF9}" type="slidenum">
              <a:rPr lang="en-IN" smtClean="0"/>
              <a:pPr/>
              <a:t>‹#›</a:t>
            </a:fld>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BDC34E2E-8650-4CB9-AC50-A4E08BB12D21}" type="datetimeFigureOut">
              <a:rPr lang="en-IN" smtClean="0"/>
              <a:pPr/>
              <a:t>16-05-2022</a:t>
            </a:fld>
            <a:endParaRPr lang="en-IN" dirty="0"/>
          </a:p>
        </p:txBody>
      </p:sp>
      <p:sp>
        <p:nvSpPr>
          <p:cNvPr id="5" name="Footer Placeholder 4"/>
          <p:cNvSpPr>
            <a:spLocks noGrp="1"/>
          </p:cNvSpPr>
          <p:nvPr>
            <p:ph type="ftr" sz="quarter" idx="11"/>
          </p:nvPr>
        </p:nvSpPr>
        <p:spPr>
          <a:xfrm>
            <a:off x="457201" y="6248207"/>
            <a:ext cx="5573483" cy="365125"/>
          </a:xfrm>
        </p:spPr>
        <p:txBody>
          <a:bodyPr/>
          <a:lstStyle/>
          <a:p>
            <a:endParaRPr lang="en-IN" dirty="0"/>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633BDD7D-B31A-47EE-8DC3-1A6C2025CFF9}" type="slidenum">
              <a:rPr lang="en-IN" smtClean="0"/>
              <a:pPr/>
              <a:t>‹#›</a:t>
            </a:fld>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BDC34E2E-8650-4CB9-AC50-A4E08BB12D21}" type="datetimeFigureOut">
              <a:rPr lang="en-IN" smtClean="0"/>
              <a:pPr/>
              <a:t>16-05-2022</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33BDD7D-B31A-47EE-8DC3-1A6C2025CFF9}" type="slidenum">
              <a:rPr lang="en-IN" smtClean="0"/>
              <a:pPr/>
              <a:t>‹#›</a:t>
            </a:fld>
            <a:endParaRPr lang="en-IN"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BDC34E2E-8650-4CB9-AC50-A4E08BB12D21}" type="datetimeFigureOut">
              <a:rPr lang="en-IN" smtClean="0"/>
              <a:pPr/>
              <a:t>16-05-2022</a:t>
            </a:fld>
            <a:endParaRPr lang="en-IN" dirty="0"/>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633BDD7D-B31A-47EE-8DC3-1A6C2025CFF9}" type="slidenum">
              <a:rPr lang="en-IN" smtClean="0"/>
              <a:pPr/>
              <a:t>‹#›</a:t>
            </a:fld>
            <a:endParaRPr lang="en-IN" dirty="0"/>
          </a:p>
        </p:txBody>
      </p:sp>
      <p:sp>
        <p:nvSpPr>
          <p:cNvPr id="14" name="Footer Placeholder 13"/>
          <p:cNvSpPr>
            <a:spLocks noGrp="1"/>
          </p:cNvSpPr>
          <p:nvPr>
            <p:ph type="ftr" sz="quarter" idx="12"/>
          </p:nvPr>
        </p:nvSpPr>
        <p:spPr/>
        <p:txBody>
          <a:bodyPr/>
          <a:lstStyle/>
          <a:p>
            <a:endParaRPr lang="en-IN"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BDC34E2E-8650-4CB9-AC50-A4E08BB12D21}" type="datetimeFigureOut">
              <a:rPr lang="en-IN" smtClean="0"/>
              <a:pPr/>
              <a:t>16-05-2022</a:t>
            </a:fld>
            <a:endParaRPr lang="en-IN" dirty="0"/>
          </a:p>
        </p:txBody>
      </p:sp>
      <p:sp>
        <p:nvSpPr>
          <p:cNvPr id="10" name="Slide Number Placeholder 9"/>
          <p:cNvSpPr>
            <a:spLocks noGrp="1"/>
          </p:cNvSpPr>
          <p:nvPr>
            <p:ph type="sldNum" sz="quarter" idx="16"/>
          </p:nvPr>
        </p:nvSpPr>
        <p:spPr/>
        <p:txBody>
          <a:bodyPr rtlCol="0"/>
          <a:lstStyle/>
          <a:p>
            <a:fld id="{633BDD7D-B31A-47EE-8DC3-1A6C2025CFF9}" type="slidenum">
              <a:rPr lang="en-IN" smtClean="0"/>
              <a:pPr/>
              <a:t>‹#›</a:t>
            </a:fld>
            <a:endParaRPr lang="en-IN" dirty="0"/>
          </a:p>
        </p:txBody>
      </p:sp>
      <p:sp>
        <p:nvSpPr>
          <p:cNvPr id="12" name="Footer Placeholder 11"/>
          <p:cNvSpPr>
            <a:spLocks noGrp="1"/>
          </p:cNvSpPr>
          <p:nvPr>
            <p:ph type="ftr" sz="quarter" idx="17"/>
          </p:nvPr>
        </p:nvSpPr>
        <p:spPr/>
        <p:txBody>
          <a:bodyPr rtlCol="0"/>
          <a:lstStyle/>
          <a:p>
            <a:endParaRPr lang="en-I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BDC34E2E-8650-4CB9-AC50-A4E08BB12D21}" type="datetimeFigureOut">
              <a:rPr lang="en-IN" smtClean="0"/>
              <a:pPr/>
              <a:t>16-05-2022</a:t>
            </a:fld>
            <a:endParaRPr lang="en-IN" dirty="0"/>
          </a:p>
        </p:txBody>
      </p:sp>
      <p:sp>
        <p:nvSpPr>
          <p:cNvPr id="12" name="Slide Number Placeholder 11"/>
          <p:cNvSpPr>
            <a:spLocks noGrp="1"/>
          </p:cNvSpPr>
          <p:nvPr>
            <p:ph type="sldNum" sz="quarter" idx="16"/>
          </p:nvPr>
        </p:nvSpPr>
        <p:spPr/>
        <p:txBody>
          <a:bodyPr rtlCol="0"/>
          <a:lstStyle/>
          <a:p>
            <a:fld id="{633BDD7D-B31A-47EE-8DC3-1A6C2025CFF9}" type="slidenum">
              <a:rPr lang="en-IN" smtClean="0"/>
              <a:pPr/>
              <a:t>‹#›</a:t>
            </a:fld>
            <a:endParaRPr lang="en-IN" dirty="0"/>
          </a:p>
        </p:txBody>
      </p:sp>
      <p:sp>
        <p:nvSpPr>
          <p:cNvPr id="14" name="Footer Placeholder 13"/>
          <p:cNvSpPr>
            <a:spLocks noGrp="1"/>
          </p:cNvSpPr>
          <p:nvPr>
            <p:ph type="ftr" sz="quarter" idx="17"/>
          </p:nvPr>
        </p:nvSpPr>
        <p:spPr/>
        <p:txBody>
          <a:bodyPr rtlCol="0"/>
          <a:lstStyle/>
          <a:p>
            <a:endParaRPr lang="en-IN"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DC34E2E-8650-4CB9-AC50-A4E08BB12D21}" type="datetimeFigureOut">
              <a:rPr lang="en-IN" smtClean="0"/>
              <a:pPr/>
              <a:t>16-05-2022</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633BDD7D-B31A-47EE-8DC3-1A6C2025CFF9}" type="slidenum">
              <a:rPr lang="en-IN" smtClean="0"/>
              <a:pPr/>
              <a:t>‹#›</a:t>
            </a:fld>
            <a:endParaRPr lang="en-I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C34E2E-8650-4CB9-AC50-A4E08BB12D21}" type="datetimeFigureOut">
              <a:rPr lang="en-IN" smtClean="0"/>
              <a:pPr/>
              <a:t>16-05-2022</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633BDD7D-B31A-47EE-8DC3-1A6C2025CFF9}" type="slidenum">
              <a:rPr lang="en-IN" smtClean="0"/>
              <a:pPr/>
              <a:t>‹#›</a:t>
            </a:fld>
            <a:endParaRPr lang="en-I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BDC34E2E-8650-4CB9-AC50-A4E08BB12D21}" type="datetimeFigureOut">
              <a:rPr lang="en-IN" smtClean="0"/>
              <a:pPr/>
              <a:t>16-05-2022</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33BDD7D-B31A-47EE-8DC3-1A6C2025CFF9}" type="slidenum">
              <a:rPr lang="en-IN" smtClean="0"/>
              <a:pPr/>
              <a:t>‹#›</a:t>
            </a:fld>
            <a:endParaRPr lang="en-IN" dirty="0"/>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BDC34E2E-8650-4CB9-AC50-A4E08BB12D21}" type="datetimeFigureOut">
              <a:rPr lang="en-IN" smtClean="0"/>
              <a:pPr/>
              <a:t>16-05-2022</a:t>
            </a:fld>
            <a:endParaRPr lang="en-IN" dirty="0"/>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633BDD7D-B31A-47EE-8DC3-1A6C2025CFF9}" type="slidenum">
              <a:rPr lang="en-IN" smtClean="0"/>
              <a:pPr/>
              <a:t>‹#›</a:t>
            </a:fld>
            <a:endParaRPr lang="en-IN" dirty="0"/>
          </a:p>
        </p:txBody>
      </p:sp>
      <p:sp>
        <p:nvSpPr>
          <p:cNvPr id="14" name="Footer Placeholder 13"/>
          <p:cNvSpPr>
            <a:spLocks noGrp="1"/>
          </p:cNvSpPr>
          <p:nvPr>
            <p:ph type="ftr" sz="quarter" idx="12"/>
          </p:nvPr>
        </p:nvSpPr>
        <p:spPr>
          <a:xfrm>
            <a:off x="1600200" y="6248206"/>
            <a:ext cx="4572000" cy="365125"/>
          </a:xfrm>
        </p:spPr>
        <p:txBody>
          <a:bodyPr rtlCol="0"/>
          <a:lstStyle/>
          <a:p>
            <a:endParaRPr lang="en-IN"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BDC34E2E-8650-4CB9-AC50-A4E08BB12D21}" type="datetimeFigureOut">
              <a:rPr lang="en-IN" smtClean="0"/>
              <a:pPr/>
              <a:t>16-05-2022</a:t>
            </a:fld>
            <a:endParaRPr lang="en-IN" dirty="0"/>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IN"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33BDD7D-B31A-47EE-8DC3-1A6C2025CFF9}" type="slidenum">
              <a:rPr lang="en-IN" smtClean="0"/>
              <a:pPr/>
              <a:t>‹#›</a:t>
            </a:fld>
            <a:endParaRPr lang="en-IN"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484784"/>
            <a:ext cx="7772400" cy="1470025"/>
          </a:xfrm>
        </p:spPr>
        <p:txBody>
          <a:bodyPr>
            <a:normAutofit/>
          </a:bodyPr>
          <a:lstStyle/>
          <a:p>
            <a:r>
              <a:rPr lang="en-IN" b="1" dirty="0" smtClean="0">
                <a:latin typeface="Times New Roman" pitchFamily="18" charset="0"/>
                <a:cs typeface="Times New Roman" pitchFamily="18" charset="0"/>
              </a:rPr>
              <a:t>BANKING MANAGEMENT</a:t>
            </a:r>
            <a:br>
              <a:rPr lang="en-IN" b="1" dirty="0" smtClean="0">
                <a:latin typeface="Times New Roman" pitchFamily="18" charset="0"/>
                <a:cs typeface="Times New Roman" pitchFamily="18" charset="0"/>
              </a:rPr>
            </a:br>
            <a:r>
              <a:rPr lang="en-IN" b="1" dirty="0" smtClean="0">
                <a:latin typeface="Times New Roman" pitchFamily="18" charset="0"/>
                <a:cs typeface="Times New Roman" pitchFamily="18" charset="0"/>
              </a:rPr>
              <a:t>             SYSTEM</a:t>
            </a:r>
            <a:endParaRPr lang="en-IN" b="1" dirty="0">
              <a:latin typeface="Times New Roman" pitchFamily="18" charset="0"/>
              <a:cs typeface="Times New Roman" pitchFamily="18" charset="0"/>
            </a:endParaRPr>
          </a:p>
        </p:txBody>
      </p:sp>
      <p:sp>
        <p:nvSpPr>
          <p:cNvPr id="3" name="Subtitle 2"/>
          <p:cNvSpPr>
            <a:spLocks noGrp="1"/>
          </p:cNvSpPr>
          <p:nvPr>
            <p:ph type="subTitle" idx="1"/>
          </p:nvPr>
        </p:nvSpPr>
        <p:spPr>
          <a:xfrm>
            <a:off x="142844" y="4221088"/>
            <a:ext cx="8749636" cy="1752600"/>
          </a:xfrm>
        </p:spPr>
        <p:txBody>
          <a:bodyPr>
            <a:normAutofit/>
          </a:bodyPr>
          <a:lstStyle/>
          <a:p>
            <a:r>
              <a:rPr lang="en-IN" b="1" u="sng"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Made By:-</a:t>
            </a:r>
          </a:p>
          <a:p>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Name</a:t>
            </a:r>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 Parash </a:t>
            </a:r>
            <a:r>
              <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rPr>
              <a:t>chand / Venkateshwar Reddy</a:t>
            </a:r>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endParaRPr>
          </a:p>
          <a:p>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endParaRPr>
          </a:p>
          <a:p>
            <a:endParaRPr lang="en-IN"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Times New Roman" pitchFamily="18" charset="0"/>
              <a:cs typeface="Times New Roman" pitchFamily="18" charset="0"/>
            </a:endParaRPr>
          </a:p>
        </p:txBody>
      </p:sp>
    </p:spTree>
    <p:extLst>
      <p:ext uri="{BB962C8B-B14F-4D97-AF65-F5344CB8AC3E}">
        <p14:creationId xmlns:p14="http://schemas.microsoft.com/office/powerpoint/2010/main" val="13102703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b="1" dirty="0" smtClean="0"/>
              <a:t/>
            </a:r>
            <a:br>
              <a:rPr lang="en-IN" sz="2800" b="1" dirty="0" smtClean="0"/>
            </a:br>
            <a:r>
              <a:rPr lang="en-IN" sz="2800" b="1" dirty="0" smtClean="0"/>
              <a:t>Aim</a:t>
            </a:r>
            <a:br>
              <a:rPr lang="en-IN" sz="2800" b="1" dirty="0" smtClean="0"/>
            </a:br>
            <a:endParaRPr lang="en-IN" sz="2800" b="1" dirty="0"/>
          </a:p>
        </p:txBody>
      </p:sp>
      <p:sp>
        <p:nvSpPr>
          <p:cNvPr id="3" name="Content Placeholder 2"/>
          <p:cNvSpPr>
            <a:spLocks noGrp="1"/>
          </p:cNvSpPr>
          <p:nvPr>
            <p:ph sz="quarter" idx="1"/>
          </p:nvPr>
        </p:nvSpPr>
        <p:spPr>
          <a:xfrm>
            <a:off x="827584" y="1844824"/>
            <a:ext cx="7247728" cy="3937143"/>
          </a:xfrm>
        </p:spPr>
        <p:txBody>
          <a:bodyPr>
            <a:normAutofit fontScale="70000" lnSpcReduction="20000"/>
          </a:bodyPr>
          <a:lstStyle/>
          <a:p>
            <a:pPr algn="just">
              <a:buFont typeface="Wingdings" pitchFamily="2" charset="2"/>
              <a:buChar char="q"/>
            </a:pPr>
            <a:r>
              <a:rPr lang="en-IN" dirty="0" smtClean="0">
                <a:latin typeface="Calibri" pitchFamily="34" charset="0"/>
                <a:cs typeface="Calibri" pitchFamily="34" charset="0"/>
              </a:rPr>
              <a:t>The </a:t>
            </a:r>
            <a:r>
              <a:rPr lang="en-IN" dirty="0">
                <a:latin typeface="Calibri" pitchFamily="34" charset="0"/>
                <a:cs typeface="Calibri" pitchFamily="34" charset="0"/>
              </a:rPr>
              <a:t>aim of this “</a:t>
            </a:r>
            <a:r>
              <a:rPr lang="en-IN" dirty="0" smtClean="0">
                <a:latin typeface="Calibri" pitchFamily="34" charset="0"/>
                <a:cs typeface="Calibri" pitchFamily="34" charset="0"/>
              </a:rPr>
              <a:t>Banking </a:t>
            </a:r>
            <a:r>
              <a:rPr lang="en-IN" dirty="0">
                <a:latin typeface="Calibri" pitchFamily="34" charset="0"/>
                <a:cs typeface="Calibri" pitchFamily="34" charset="0"/>
              </a:rPr>
              <a:t>Management System” This design </a:t>
            </a:r>
            <a:r>
              <a:rPr lang="en-IN" dirty="0" smtClean="0">
                <a:latin typeface="Calibri" pitchFamily="34" charset="0"/>
                <a:cs typeface="Calibri" pitchFamily="34" charset="0"/>
              </a:rPr>
              <a:t>to be </a:t>
            </a:r>
            <a:r>
              <a:rPr lang="en-IN" dirty="0">
                <a:latin typeface="Calibri" pitchFamily="34" charset="0"/>
                <a:cs typeface="Calibri" pitchFamily="34" charset="0"/>
              </a:rPr>
              <a:t>expandable and modifiable and so a modular approach is used in </a:t>
            </a:r>
            <a:r>
              <a:rPr lang="en-IN" dirty="0" smtClean="0">
                <a:latin typeface="Calibri" pitchFamily="34" charset="0"/>
                <a:cs typeface="Calibri" pitchFamily="34" charset="0"/>
              </a:rPr>
              <a:t>developing the </a:t>
            </a:r>
            <a:r>
              <a:rPr lang="en-IN" dirty="0">
                <a:latin typeface="Calibri" pitchFamily="34" charset="0"/>
                <a:cs typeface="Calibri" pitchFamily="34" charset="0"/>
              </a:rPr>
              <a:t>application software. In the existing system the transactions are done </a:t>
            </a:r>
            <a:r>
              <a:rPr lang="en-IN" dirty="0" smtClean="0">
                <a:latin typeface="Calibri" pitchFamily="34" charset="0"/>
                <a:cs typeface="Calibri" pitchFamily="34" charset="0"/>
              </a:rPr>
              <a:t>only manually </a:t>
            </a:r>
            <a:r>
              <a:rPr lang="en-IN" dirty="0">
                <a:latin typeface="Calibri" pitchFamily="34" charset="0"/>
                <a:cs typeface="Calibri" pitchFamily="34" charset="0"/>
              </a:rPr>
              <a:t>but in proposed system we have to computerize all the </a:t>
            </a:r>
            <a:r>
              <a:rPr lang="en-IN" dirty="0" smtClean="0">
                <a:latin typeface="Calibri" pitchFamily="34" charset="0"/>
                <a:cs typeface="Calibri" pitchFamily="34" charset="0"/>
              </a:rPr>
              <a:t>banking transaction </a:t>
            </a:r>
            <a:r>
              <a:rPr lang="en-IN" dirty="0">
                <a:latin typeface="Calibri" pitchFamily="34" charset="0"/>
                <a:cs typeface="Calibri" pitchFamily="34" charset="0"/>
              </a:rPr>
              <a:t>using the software Banking System. </a:t>
            </a:r>
            <a:endParaRPr lang="en-IN" dirty="0" smtClean="0">
              <a:latin typeface="Calibri" pitchFamily="34" charset="0"/>
              <a:cs typeface="Calibri" pitchFamily="34" charset="0"/>
            </a:endParaRPr>
          </a:p>
          <a:p>
            <a:pPr algn="just">
              <a:buFont typeface="Wingdings" pitchFamily="2" charset="2"/>
              <a:buChar char="q"/>
            </a:pPr>
            <a:endParaRPr lang="en-IN" dirty="0" smtClean="0">
              <a:latin typeface="Calibri" pitchFamily="34" charset="0"/>
              <a:cs typeface="Calibri" pitchFamily="34" charset="0"/>
            </a:endParaRPr>
          </a:p>
          <a:p>
            <a:pPr algn="just">
              <a:buFont typeface="Wingdings" pitchFamily="2" charset="2"/>
              <a:buChar char="q"/>
            </a:pPr>
            <a:r>
              <a:rPr lang="en-IN" dirty="0" smtClean="0">
                <a:latin typeface="Calibri" pitchFamily="34" charset="0"/>
                <a:cs typeface="Calibri" pitchFamily="34" charset="0"/>
              </a:rPr>
              <a:t>The </a:t>
            </a:r>
            <a:r>
              <a:rPr lang="en-IN" dirty="0">
                <a:latin typeface="Calibri" pitchFamily="34" charset="0"/>
                <a:cs typeface="Calibri" pitchFamily="34" charset="0"/>
              </a:rPr>
              <a:t>major operations in </a:t>
            </a:r>
            <a:r>
              <a:rPr lang="en-IN" dirty="0" smtClean="0">
                <a:latin typeface="Calibri" pitchFamily="34" charset="0"/>
                <a:cs typeface="Calibri" pitchFamily="34" charset="0"/>
              </a:rPr>
              <a:t>the system </a:t>
            </a:r>
            <a:r>
              <a:rPr lang="en-IN" dirty="0">
                <a:latin typeface="Calibri" pitchFamily="34" charset="0"/>
                <a:cs typeface="Calibri" pitchFamily="34" charset="0"/>
              </a:rPr>
              <a:t>are:</a:t>
            </a:r>
          </a:p>
          <a:p>
            <a:pPr marL="514350" indent="-514350" algn="just">
              <a:buFont typeface="+mj-lt"/>
              <a:buAutoNum type="arabicPeriod"/>
            </a:pPr>
            <a:r>
              <a:rPr lang="en-IN" dirty="0" smtClean="0">
                <a:latin typeface="Calibri" pitchFamily="34" charset="0"/>
                <a:cs typeface="Calibri" pitchFamily="34" charset="0"/>
              </a:rPr>
              <a:t> Add Customer.</a:t>
            </a:r>
            <a:endParaRPr lang="en-IN" dirty="0">
              <a:latin typeface="Calibri" pitchFamily="34" charset="0"/>
              <a:cs typeface="Calibri" pitchFamily="34" charset="0"/>
            </a:endParaRPr>
          </a:p>
          <a:p>
            <a:pPr marL="514350" indent="-514350" algn="just">
              <a:buFont typeface="+mj-lt"/>
              <a:buAutoNum type="arabicPeriod"/>
            </a:pPr>
            <a:r>
              <a:rPr lang="en-IN" dirty="0" smtClean="0">
                <a:latin typeface="Calibri" pitchFamily="34" charset="0"/>
                <a:cs typeface="Calibri" pitchFamily="34" charset="0"/>
              </a:rPr>
              <a:t>Deposit</a:t>
            </a:r>
            <a:r>
              <a:rPr lang="en-IN" dirty="0">
                <a:latin typeface="Calibri" pitchFamily="34" charset="0"/>
                <a:cs typeface="Calibri" pitchFamily="34" charset="0"/>
              </a:rPr>
              <a:t>.</a:t>
            </a:r>
          </a:p>
          <a:p>
            <a:pPr marL="514350" indent="-514350" algn="just">
              <a:buFont typeface="+mj-lt"/>
              <a:buAutoNum type="arabicPeriod"/>
            </a:pPr>
            <a:r>
              <a:rPr lang="en-IN" dirty="0" smtClean="0">
                <a:latin typeface="Calibri" pitchFamily="34" charset="0"/>
                <a:cs typeface="Calibri" pitchFamily="34" charset="0"/>
              </a:rPr>
              <a:t>Withdrawal</a:t>
            </a:r>
            <a:r>
              <a:rPr lang="en-IN" dirty="0">
                <a:latin typeface="Calibri" pitchFamily="34" charset="0"/>
                <a:cs typeface="Calibri" pitchFamily="34" charset="0"/>
              </a:rPr>
              <a:t>.</a:t>
            </a:r>
          </a:p>
          <a:p>
            <a:pPr marL="514350" indent="-514350" algn="just">
              <a:buFont typeface="+mj-lt"/>
              <a:buAutoNum type="arabicPeriod"/>
            </a:pPr>
            <a:r>
              <a:rPr lang="en-IN" dirty="0" smtClean="0">
                <a:latin typeface="Calibri" pitchFamily="34" charset="0"/>
                <a:cs typeface="Calibri" pitchFamily="34" charset="0"/>
              </a:rPr>
              <a:t>Account </a:t>
            </a:r>
            <a:r>
              <a:rPr lang="en-IN" dirty="0">
                <a:latin typeface="Calibri" pitchFamily="34" charset="0"/>
                <a:cs typeface="Calibri" pitchFamily="34" charset="0"/>
              </a:rPr>
              <a:t>type.</a:t>
            </a:r>
          </a:p>
          <a:p>
            <a:pPr marL="514350" indent="-514350" algn="just">
              <a:buFont typeface="+mj-lt"/>
              <a:buAutoNum type="arabicPeriod"/>
            </a:pPr>
            <a:r>
              <a:rPr lang="en-IN" dirty="0" smtClean="0">
                <a:latin typeface="Calibri" pitchFamily="34" charset="0"/>
                <a:cs typeface="Calibri" pitchFamily="34" charset="0"/>
              </a:rPr>
              <a:t>Searching </a:t>
            </a:r>
            <a:r>
              <a:rPr lang="en-IN" dirty="0">
                <a:latin typeface="Calibri" pitchFamily="34" charset="0"/>
                <a:cs typeface="Calibri" pitchFamily="34" charset="0"/>
              </a:rPr>
              <a:t>Transaction/ Transaction report.</a:t>
            </a:r>
          </a:p>
        </p:txBody>
      </p:sp>
    </p:spTree>
    <p:extLst>
      <p:ext uri="{BB962C8B-B14F-4D97-AF65-F5344CB8AC3E}">
        <p14:creationId xmlns:p14="http://schemas.microsoft.com/office/powerpoint/2010/main" val="708431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latin typeface="Times New Roman" pitchFamily="18" charset="0"/>
                <a:cs typeface="Times New Roman" pitchFamily="18" charset="0"/>
              </a:rPr>
              <a:t>Modules </a:t>
            </a:r>
            <a:r>
              <a:rPr lang="en-IN" sz="2400" b="1" dirty="0" smtClean="0">
                <a:latin typeface="Times New Roman" pitchFamily="18" charset="0"/>
                <a:cs typeface="Times New Roman" pitchFamily="18" charset="0"/>
              </a:rPr>
              <a:t>Description</a:t>
            </a:r>
            <a:endParaRPr lang="en-IN" sz="24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1463040" y="2214553"/>
            <a:ext cx="6196405" cy="3508515"/>
          </a:xfrm>
        </p:spPr>
        <p:txBody>
          <a:bodyPr>
            <a:normAutofit/>
          </a:bodyPr>
          <a:lstStyle/>
          <a:p>
            <a:pPr marL="0" indent="0">
              <a:lnSpc>
                <a:spcPct val="150000"/>
              </a:lnSpc>
              <a:buNone/>
            </a:pPr>
            <a:r>
              <a:rPr lang="en-IN" sz="2000" dirty="0">
                <a:latin typeface="Times New Roman" pitchFamily="18" charset="0"/>
                <a:cs typeface="Times New Roman" pitchFamily="18" charset="0"/>
              </a:rPr>
              <a:t>1. </a:t>
            </a:r>
            <a:r>
              <a:rPr lang="en-IN" sz="2000" dirty="0" smtClean="0">
                <a:latin typeface="Times New Roman" pitchFamily="18" charset="0"/>
                <a:cs typeface="Times New Roman" pitchFamily="18" charset="0"/>
              </a:rPr>
              <a:t>User.</a:t>
            </a:r>
          </a:p>
          <a:p>
            <a:pPr marL="0" indent="0">
              <a:lnSpc>
                <a:spcPct val="150000"/>
              </a:lnSpc>
              <a:buNone/>
            </a:pPr>
            <a:r>
              <a:rPr lang="en-IN" sz="2000" dirty="0" smtClean="0">
                <a:latin typeface="Times New Roman" pitchFamily="18" charset="0"/>
                <a:cs typeface="Times New Roman" pitchFamily="18" charset="0"/>
              </a:rPr>
              <a:t>2</a:t>
            </a: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Add Customer.</a:t>
            </a:r>
          </a:p>
          <a:p>
            <a:pPr marL="0" indent="0">
              <a:lnSpc>
                <a:spcPct val="150000"/>
              </a:lnSpc>
              <a:buNone/>
            </a:pPr>
            <a:r>
              <a:rPr lang="en-IN" sz="2000" dirty="0" smtClean="0">
                <a:latin typeface="Times New Roman" pitchFamily="18" charset="0"/>
                <a:cs typeface="Times New Roman" pitchFamily="18" charset="0"/>
              </a:rPr>
              <a:t>3</a:t>
            </a:r>
            <a:r>
              <a:rPr lang="en-IN" sz="2000" dirty="0">
                <a:latin typeface="Times New Roman" pitchFamily="18" charset="0"/>
                <a:cs typeface="Times New Roman" pitchFamily="18" charset="0"/>
              </a:rPr>
              <a:t>. Bank </a:t>
            </a:r>
            <a:r>
              <a:rPr lang="en-IN" sz="2000" dirty="0" smtClean="0">
                <a:latin typeface="Times New Roman" pitchFamily="18" charset="0"/>
                <a:cs typeface="Times New Roman" pitchFamily="18" charset="0"/>
              </a:rPr>
              <a:t>Accounts.</a:t>
            </a:r>
          </a:p>
          <a:p>
            <a:pPr marL="0" indent="0">
              <a:lnSpc>
                <a:spcPct val="150000"/>
              </a:lnSpc>
              <a:buNone/>
            </a:pPr>
            <a:r>
              <a:rPr lang="en-IN" sz="2000" dirty="0" smtClean="0">
                <a:latin typeface="Times New Roman" pitchFamily="18" charset="0"/>
                <a:cs typeface="Times New Roman" pitchFamily="18" charset="0"/>
              </a:rPr>
              <a:t>4</a:t>
            </a: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Transactions.</a:t>
            </a:r>
          </a:p>
          <a:p>
            <a:pPr marL="0" indent="0">
              <a:lnSpc>
                <a:spcPct val="150000"/>
              </a:lnSpc>
              <a:buNone/>
            </a:pPr>
            <a:r>
              <a:rPr lang="en-IN" sz="2000" dirty="0" smtClean="0">
                <a:latin typeface="Times New Roman" pitchFamily="18" charset="0"/>
                <a:cs typeface="Times New Roman" pitchFamily="18" charset="0"/>
              </a:rPr>
              <a:t>5. Check Book.</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3003173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67544" y="1484784"/>
            <a:ext cx="8143932" cy="4437209"/>
          </a:xfrm>
        </p:spPr>
        <p:txBody>
          <a:bodyPr>
            <a:normAutofit/>
          </a:bodyPr>
          <a:lstStyle/>
          <a:p>
            <a:pPr marL="0" indent="0">
              <a:buNone/>
            </a:pPr>
            <a:r>
              <a:rPr lang="en-IN" sz="2000" dirty="0" smtClean="0">
                <a:latin typeface="Times New Roman" pitchFamily="18" charset="0"/>
                <a:cs typeface="Times New Roman" pitchFamily="18" charset="0"/>
              </a:rPr>
              <a:t>     1</a:t>
            </a: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User:</a:t>
            </a:r>
            <a:endParaRPr lang="en-IN" sz="2000" dirty="0">
              <a:latin typeface="Times New Roman" pitchFamily="18" charset="0"/>
              <a:cs typeface="Times New Roman" pitchFamily="18" charset="0"/>
            </a:endParaRPr>
          </a:p>
          <a:p>
            <a:pPr>
              <a:buNone/>
            </a:pPr>
            <a:r>
              <a:rPr lang="en-US" sz="2000" dirty="0" smtClean="0">
                <a:latin typeface="Times New Roman" pitchFamily="18" charset="0"/>
                <a:cs typeface="Times New Roman" pitchFamily="18" charset="0"/>
              </a:rPr>
              <a:t>     User can access this project there is an authorization process. If you login an Admin then you will be redirected to the Admin Home </a:t>
            </a:r>
            <a:r>
              <a:rPr lang="en-US" sz="2000" dirty="0" err="1" smtClean="0">
                <a:latin typeface="Times New Roman" pitchFamily="18" charset="0"/>
                <a:cs typeface="Times New Roman" pitchFamily="18" charset="0"/>
              </a:rPr>
              <a:t>Page.This</a:t>
            </a:r>
            <a:r>
              <a:rPr lang="en-US" sz="2000" dirty="0" smtClean="0">
                <a:latin typeface="Times New Roman" pitchFamily="18" charset="0"/>
                <a:cs typeface="Times New Roman" pitchFamily="18" charset="0"/>
              </a:rPr>
              <a:t> performs the following functions: Create Add customer, Manage existing accounts.</a:t>
            </a:r>
          </a:p>
          <a:p>
            <a:pPr>
              <a:buNone/>
            </a:pP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a:t>
            </a:r>
            <a:r>
              <a:rPr lang="en-IN" sz="2000" dirty="0" smtClean="0">
                <a:latin typeface="Times New Roman" pitchFamily="18" charset="0"/>
                <a:cs typeface="Times New Roman" pitchFamily="18" charset="0"/>
              </a:rPr>
              <a:t>2. Add Customer:</a:t>
            </a:r>
          </a:p>
          <a:p>
            <a:pPr marL="0" indent="0">
              <a:buNone/>
            </a:pPr>
            <a:r>
              <a:rPr lang="en-IN" sz="2000" dirty="0" smtClean="0">
                <a:latin typeface="Times New Roman" pitchFamily="18" charset="0"/>
                <a:cs typeface="Times New Roman" pitchFamily="18" charset="0"/>
              </a:rPr>
              <a:t>A customer who having the account in the world can create a virtual  account through this module. This module receives the customer profile details and the bank account details.</a:t>
            </a:r>
          </a:p>
          <a:p>
            <a:pPr>
              <a:buNone/>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776320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357290" y="1428736"/>
            <a:ext cx="6302155" cy="4294333"/>
          </a:xfrm>
        </p:spPr>
        <p:txBody>
          <a:bodyPr>
            <a:normAutofit lnSpcReduction="10000"/>
          </a:bodyPr>
          <a:lstStyle/>
          <a:p>
            <a:pPr marL="0" indent="0" algn="just">
              <a:buNone/>
            </a:pPr>
            <a:r>
              <a:rPr lang="en-IN" sz="2000" dirty="0">
                <a:latin typeface="Times New Roman" pitchFamily="18" charset="0"/>
                <a:cs typeface="Times New Roman" pitchFamily="18" charset="0"/>
              </a:rPr>
              <a:t>3. Bank </a:t>
            </a:r>
            <a:r>
              <a:rPr lang="en-IN" sz="2000" dirty="0" smtClean="0">
                <a:latin typeface="Times New Roman" pitchFamily="18" charset="0"/>
                <a:cs typeface="Times New Roman" pitchFamily="18" charset="0"/>
              </a:rPr>
              <a:t>Accounts:</a:t>
            </a:r>
          </a:p>
          <a:p>
            <a:pPr marL="0" indent="0" algn="just">
              <a:buNone/>
            </a:pPr>
            <a:r>
              <a:rPr lang="en-IN" sz="2000" dirty="0" smtClean="0">
                <a:latin typeface="Times New Roman" pitchFamily="18" charset="0"/>
                <a:cs typeface="Times New Roman" pitchFamily="18" charset="0"/>
              </a:rPr>
              <a:t>A </a:t>
            </a:r>
            <a:r>
              <a:rPr lang="en-IN" sz="2000" dirty="0">
                <a:latin typeface="Times New Roman" pitchFamily="18" charset="0"/>
                <a:cs typeface="Times New Roman" pitchFamily="18" charset="0"/>
              </a:rPr>
              <a:t>customer may have more than one bank account in various banks, in </a:t>
            </a:r>
            <a:r>
              <a:rPr lang="en-IN" sz="2000" dirty="0" smtClean="0">
                <a:latin typeface="Times New Roman" pitchFamily="18" charset="0"/>
                <a:cs typeface="Times New Roman" pitchFamily="18" charset="0"/>
              </a:rPr>
              <a:t>this case</a:t>
            </a:r>
            <a:r>
              <a:rPr lang="en-IN" sz="2000" dirty="0">
                <a:latin typeface="Times New Roman" pitchFamily="18" charset="0"/>
                <a:cs typeface="Times New Roman" pitchFamily="18" charset="0"/>
              </a:rPr>
              <a:t>, the customer prompted to decide which bank account should reflect in </a:t>
            </a:r>
            <a:r>
              <a:rPr lang="en-IN" sz="2000" dirty="0" smtClean="0">
                <a:latin typeface="Times New Roman" pitchFamily="18" charset="0"/>
                <a:cs typeface="Times New Roman" pitchFamily="18" charset="0"/>
              </a:rPr>
              <a:t>the account </a:t>
            </a:r>
            <a:r>
              <a:rPr lang="en-IN" sz="2000" dirty="0">
                <a:latin typeface="Times New Roman" pitchFamily="18" charset="0"/>
                <a:cs typeface="Times New Roman" pitchFamily="18" charset="0"/>
              </a:rPr>
              <a:t>debit or amount </a:t>
            </a:r>
            <a:r>
              <a:rPr lang="en-IN" sz="2000" dirty="0" smtClean="0">
                <a:latin typeface="Times New Roman" pitchFamily="18" charset="0"/>
                <a:cs typeface="Times New Roman" pitchFamily="18" charset="0"/>
              </a:rPr>
              <a:t>credit. </a:t>
            </a:r>
          </a:p>
          <a:p>
            <a:pPr marL="0" indent="0" algn="just">
              <a:buNone/>
            </a:pPr>
            <a:endParaRPr lang="en-IN" sz="2000" dirty="0" smtClean="0">
              <a:latin typeface="Times New Roman" pitchFamily="18" charset="0"/>
              <a:cs typeface="Times New Roman" pitchFamily="18" charset="0"/>
            </a:endParaRPr>
          </a:p>
          <a:p>
            <a:pPr marL="0" indent="0" algn="just">
              <a:buNone/>
            </a:pPr>
            <a:r>
              <a:rPr lang="en-IN" sz="2000" dirty="0" smtClean="0">
                <a:latin typeface="Times New Roman" pitchFamily="18" charset="0"/>
                <a:cs typeface="Times New Roman" pitchFamily="18" charset="0"/>
              </a:rPr>
              <a:t>4. Transactions:</a:t>
            </a:r>
          </a:p>
          <a:p>
            <a:pPr marL="0" indent="0" algn="just">
              <a:buNone/>
            </a:pPr>
            <a:r>
              <a:rPr lang="en-IN" sz="2000" dirty="0" smtClean="0">
                <a:latin typeface="Times New Roman" pitchFamily="18" charset="0"/>
                <a:cs typeface="Times New Roman" pitchFamily="18" charset="0"/>
              </a:rPr>
              <a:t>This module displays the transactions made by the customer in the particular date with the transaction details.</a:t>
            </a:r>
          </a:p>
          <a:p>
            <a:pPr marL="0" indent="0" algn="just">
              <a:buNone/>
            </a:pPr>
            <a:endParaRPr lang="en-IN" sz="2000" dirty="0" smtClean="0">
              <a:latin typeface="Times New Roman" pitchFamily="18" charset="0"/>
              <a:cs typeface="Times New Roman" pitchFamily="18" charset="0"/>
            </a:endParaRPr>
          </a:p>
          <a:p>
            <a:pPr marL="0" indent="0" algn="just">
              <a:buNone/>
            </a:pPr>
            <a:r>
              <a:rPr lang="en-IN" sz="2000" dirty="0" smtClean="0">
                <a:latin typeface="Times New Roman" pitchFamily="18" charset="0"/>
                <a:cs typeface="Times New Roman" pitchFamily="18" charset="0"/>
              </a:rPr>
              <a:t>5. Check Book:</a:t>
            </a:r>
          </a:p>
          <a:p>
            <a:pPr marL="0" indent="0" algn="just">
              <a:buNone/>
            </a:pPr>
            <a:r>
              <a:rPr lang="en-IN" sz="2000" dirty="0" smtClean="0">
                <a:latin typeface="Times New Roman" pitchFamily="18" charset="0"/>
                <a:cs typeface="Times New Roman" pitchFamily="18" charset="0"/>
              </a:rPr>
              <a:t>It is useful because we can easily give a large amount to anyone in the form of cheque.</a:t>
            </a:r>
          </a:p>
          <a:p>
            <a:pPr marL="0" indent="0" algn="just">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255894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smtClean="0">
                <a:latin typeface="Times New Roman" pitchFamily="18" charset="0"/>
                <a:cs typeface="Times New Roman" pitchFamily="18" charset="0"/>
              </a:rPr>
              <a:t>Hardware Requirements Specification</a:t>
            </a:r>
            <a:br>
              <a:rPr lang="en-IN" sz="2400" b="1" dirty="0" smtClean="0">
                <a:latin typeface="Times New Roman" pitchFamily="18" charset="0"/>
                <a:cs typeface="Times New Roman" pitchFamily="18" charset="0"/>
              </a:rPr>
            </a:br>
            <a:endParaRPr lang="en-IN" sz="24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1463040" y="2285991"/>
            <a:ext cx="6196405" cy="3437077"/>
          </a:xfrm>
        </p:spPr>
        <p:txBody>
          <a:bodyPr>
            <a:normAutofit/>
          </a:bodyPr>
          <a:lstStyle/>
          <a:p>
            <a:pPr>
              <a:buFont typeface="Wingdings" pitchFamily="2" charset="2"/>
              <a:buChar char="§"/>
            </a:pPr>
            <a:r>
              <a:rPr lang="en-IN" sz="2000" dirty="0" smtClean="0">
                <a:latin typeface="Times New Roman" pitchFamily="18" charset="0"/>
                <a:cs typeface="Times New Roman" pitchFamily="18" charset="0"/>
              </a:rPr>
              <a:t>Various </a:t>
            </a:r>
            <a:r>
              <a:rPr lang="en-IN" sz="2000" dirty="0">
                <a:latin typeface="Times New Roman" pitchFamily="18" charset="0"/>
                <a:cs typeface="Times New Roman" pitchFamily="18" charset="0"/>
              </a:rPr>
              <a:t>interfaces for the product details could be</a:t>
            </a:r>
            <a:r>
              <a:rPr lang="en-IN" sz="2000"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a:p>
            <a:pPr>
              <a:buFont typeface="Wingdings" pitchFamily="2" charset="2"/>
              <a:buChar char="§"/>
            </a:pPr>
            <a:r>
              <a:rPr lang="en-IN" sz="2000" dirty="0" smtClean="0">
                <a:latin typeface="Times New Roman" pitchFamily="18" charset="0"/>
                <a:cs typeface="Times New Roman" pitchFamily="18" charset="0"/>
              </a:rPr>
              <a:t>Processor </a:t>
            </a:r>
            <a:r>
              <a:rPr lang="en-IN" sz="2000" dirty="0">
                <a:latin typeface="Times New Roman" pitchFamily="18" charset="0"/>
                <a:cs typeface="Times New Roman" pitchFamily="18" charset="0"/>
              </a:rPr>
              <a:t>: Intel Pentium III or </a:t>
            </a:r>
            <a:r>
              <a:rPr lang="en-IN" sz="2000" dirty="0" smtClean="0">
                <a:latin typeface="Times New Roman" pitchFamily="18" charset="0"/>
                <a:cs typeface="Times New Roman" pitchFamily="18" charset="0"/>
              </a:rPr>
              <a:t>later.</a:t>
            </a:r>
            <a:endParaRPr lang="en-IN" sz="2000" dirty="0">
              <a:latin typeface="Times New Roman" pitchFamily="18" charset="0"/>
              <a:cs typeface="Times New Roman" pitchFamily="18" charset="0"/>
            </a:endParaRPr>
          </a:p>
          <a:p>
            <a:pPr>
              <a:buFont typeface="Wingdings" pitchFamily="2" charset="2"/>
              <a:buChar char="§"/>
            </a:pPr>
            <a:r>
              <a:rPr lang="en-IN" sz="2000" dirty="0" smtClean="0">
                <a:latin typeface="Times New Roman" pitchFamily="18" charset="0"/>
                <a:cs typeface="Times New Roman" pitchFamily="18" charset="0"/>
              </a:rPr>
              <a:t>Main </a:t>
            </a:r>
            <a:r>
              <a:rPr lang="en-IN" sz="2000" dirty="0">
                <a:latin typeface="Times New Roman" pitchFamily="18" charset="0"/>
                <a:cs typeface="Times New Roman" pitchFamily="18" charset="0"/>
              </a:rPr>
              <a:t>Memory (RAM) : </a:t>
            </a:r>
            <a:r>
              <a:rPr lang="en-IN" sz="2000" dirty="0" smtClean="0">
                <a:latin typeface="Times New Roman" pitchFamily="18" charset="0"/>
                <a:cs typeface="Times New Roman" pitchFamily="18" charset="0"/>
              </a:rPr>
              <a:t>1GB </a:t>
            </a:r>
            <a:r>
              <a:rPr lang="en-IN" sz="2000" dirty="0">
                <a:latin typeface="Times New Roman" pitchFamily="18" charset="0"/>
                <a:cs typeface="Times New Roman" pitchFamily="18" charset="0"/>
              </a:rPr>
              <a:t>and </a:t>
            </a:r>
            <a:r>
              <a:rPr lang="en-IN" sz="2000" dirty="0" smtClean="0">
                <a:latin typeface="Times New Roman" pitchFamily="18" charset="0"/>
                <a:cs typeface="Times New Roman" pitchFamily="18" charset="0"/>
              </a:rPr>
              <a:t>Above.</a:t>
            </a:r>
            <a:endParaRPr lang="en-IN" sz="2000" dirty="0">
              <a:latin typeface="Times New Roman" pitchFamily="18" charset="0"/>
              <a:cs typeface="Times New Roman" pitchFamily="18" charset="0"/>
            </a:endParaRPr>
          </a:p>
          <a:p>
            <a:pPr>
              <a:buFont typeface="Wingdings" pitchFamily="2" charset="2"/>
              <a:buChar char="§"/>
            </a:pPr>
            <a:r>
              <a:rPr lang="en-IN" sz="2000" dirty="0" smtClean="0">
                <a:latin typeface="Times New Roman" pitchFamily="18" charset="0"/>
                <a:cs typeface="Times New Roman" pitchFamily="18" charset="0"/>
              </a:rPr>
              <a:t>Cache </a:t>
            </a:r>
            <a:r>
              <a:rPr lang="en-IN" sz="2000" dirty="0">
                <a:latin typeface="Times New Roman" pitchFamily="18" charset="0"/>
                <a:cs typeface="Times New Roman" pitchFamily="18" charset="0"/>
              </a:rPr>
              <a:t>Memory : 512 </a:t>
            </a:r>
            <a:r>
              <a:rPr lang="en-IN" sz="2000" dirty="0" smtClean="0">
                <a:latin typeface="Times New Roman" pitchFamily="18" charset="0"/>
                <a:cs typeface="Times New Roman" pitchFamily="18" charset="0"/>
              </a:rPr>
              <a:t>KB.</a:t>
            </a:r>
            <a:endParaRPr lang="en-IN" sz="2000" dirty="0">
              <a:latin typeface="Times New Roman" pitchFamily="18" charset="0"/>
              <a:cs typeface="Times New Roman" pitchFamily="18" charset="0"/>
            </a:endParaRPr>
          </a:p>
          <a:p>
            <a:pPr>
              <a:buFont typeface="Wingdings" pitchFamily="2" charset="2"/>
              <a:buChar char="§"/>
            </a:pPr>
            <a:r>
              <a:rPr lang="en-IN" sz="2000" dirty="0" smtClean="0">
                <a:latin typeface="Times New Roman" pitchFamily="18" charset="0"/>
                <a:cs typeface="Times New Roman" pitchFamily="18" charset="0"/>
              </a:rPr>
              <a:t>Processor </a:t>
            </a:r>
            <a:r>
              <a:rPr lang="en-IN" sz="2000" dirty="0">
                <a:latin typeface="Times New Roman" pitchFamily="18" charset="0"/>
                <a:cs typeface="Times New Roman" pitchFamily="18" charset="0"/>
              </a:rPr>
              <a:t>Speed : 1GHZ TO </a:t>
            </a:r>
            <a:r>
              <a:rPr lang="en-IN" sz="2000" dirty="0" smtClean="0">
                <a:latin typeface="Times New Roman" pitchFamily="18" charset="0"/>
                <a:cs typeface="Times New Roman" pitchFamily="18" charset="0"/>
              </a:rPr>
              <a:t>2GHZ.</a:t>
            </a:r>
            <a:endParaRPr lang="en-IN" sz="2000" dirty="0">
              <a:latin typeface="Times New Roman" pitchFamily="18" charset="0"/>
              <a:cs typeface="Times New Roman" pitchFamily="18" charset="0"/>
            </a:endParaRPr>
          </a:p>
          <a:p>
            <a:pPr>
              <a:buFont typeface="Wingdings" pitchFamily="2" charset="2"/>
              <a:buChar char="§"/>
            </a:pPr>
            <a:r>
              <a:rPr lang="en-IN" sz="2000" dirty="0" smtClean="0">
                <a:latin typeface="Times New Roman" pitchFamily="18" charset="0"/>
                <a:cs typeface="Times New Roman" pitchFamily="18" charset="0"/>
              </a:rPr>
              <a:t>Mouse </a:t>
            </a:r>
            <a:r>
              <a:rPr lang="en-IN" sz="2000" dirty="0">
                <a:latin typeface="Times New Roman" pitchFamily="18" charset="0"/>
                <a:cs typeface="Times New Roman" pitchFamily="18" charset="0"/>
              </a:rPr>
              <a:t>: Optical </a:t>
            </a:r>
            <a:r>
              <a:rPr lang="en-IN" sz="2000" dirty="0" smtClean="0">
                <a:latin typeface="Times New Roman" pitchFamily="18" charset="0"/>
                <a:cs typeface="Times New Roman" pitchFamily="18" charset="0"/>
              </a:rPr>
              <a:t>Mouse.</a:t>
            </a:r>
            <a:endParaRPr lang="en-IN" sz="2000" dirty="0">
              <a:latin typeface="Times New Roman" pitchFamily="18" charset="0"/>
              <a:cs typeface="Times New Roman" pitchFamily="18" charset="0"/>
            </a:endParaRPr>
          </a:p>
          <a:p>
            <a:pPr>
              <a:buFont typeface="Wingdings" pitchFamily="2" charset="2"/>
              <a:buChar char="§"/>
            </a:pPr>
            <a:r>
              <a:rPr lang="en-IN" sz="2000" dirty="0" smtClean="0">
                <a:latin typeface="Times New Roman" pitchFamily="18" charset="0"/>
                <a:cs typeface="Times New Roman" pitchFamily="18" charset="0"/>
              </a:rPr>
              <a:t>Hard </a:t>
            </a:r>
            <a:r>
              <a:rPr lang="en-IN" sz="2000" dirty="0">
                <a:latin typeface="Times New Roman" pitchFamily="18" charset="0"/>
                <a:cs typeface="Times New Roman" pitchFamily="18" charset="0"/>
              </a:rPr>
              <a:t>Disk : 100GB and </a:t>
            </a:r>
            <a:r>
              <a:rPr lang="en-IN" sz="2000" dirty="0" smtClean="0">
                <a:latin typeface="Times New Roman" pitchFamily="18" charset="0"/>
                <a:cs typeface="Times New Roman" pitchFamily="18" charset="0"/>
              </a:rPr>
              <a:t>Above.</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11442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400" b="1" dirty="0" smtClean="0">
                <a:latin typeface="Times New Roman" pitchFamily="18" charset="0"/>
                <a:cs typeface="Times New Roman" pitchFamily="18" charset="0"/>
              </a:rPr>
              <a:t> </a:t>
            </a:r>
            <a:br>
              <a:rPr lang="en-IN" sz="2400" b="1" dirty="0" smtClean="0">
                <a:latin typeface="Times New Roman" pitchFamily="18" charset="0"/>
                <a:cs typeface="Times New Roman" pitchFamily="18" charset="0"/>
              </a:rPr>
            </a:br>
            <a:r>
              <a:rPr lang="en-IN" sz="2400" b="1" dirty="0" smtClean="0">
                <a:latin typeface="Times New Roman" pitchFamily="18" charset="0"/>
                <a:cs typeface="Times New Roman" pitchFamily="18" charset="0"/>
              </a:rPr>
              <a:t>Software Requirements Specification</a:t>
            </a:r>
            <a:br>
              <a:rPr lang="en-IN" sz="2400" b="1" dirty="0" smtClean="0">
                <a:latin typeface="Times New Roman" pitchFamily="18" charset="0"/>
                <a:cs typeface="Times New Roman" pitchFamily="18" charset="0"/>
              </a:rPr>
            </a:br>
            <a:endParaRPr lang="en-IN" sz="24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1463040" y="2214553"/>
            <a:ext cx="6196405" cy="3508515"/>
          </a:xfrm>
        </p:spPr>
        <p:txBody>
          <a:bodyPr/>
          <a:lstStyle/>
          <a:p>
            <a:endParaRPr lang="en-IN" sz="2400" dirty="0" smtClean="0">
              <a:latin typeface="Times New Roman" pitchFamily="18" charset="0"/>
              <a:cs typeface="Times New Roman" pitchFamily="18" charset="0"/>
            </a:endParaRPr>
          </a:p>
          <a:p>
            <a:pPr>
              <a:buFont typeface="Wingdings" pitchFamily="2" charset="2"/>
              <a:buChar char="§"/>
            </a:pPr>
            <a:r>
              <a:rPr lang="en-IN" sz="2000" dirty="0" smtClean="0">
                <a:latin typeface="Times New Roman" pitchFamily="18" charset="0"/>
                <a:cs typeface="Times New Roman" pitchFamily="18" charset="0"/>
              </a:rPr>
              <a:t>Front End/Language: VB.NET.</a:t>
            </a:r>
          </a:p>
          <a:p>
            <a:pPr>
              <a:buFont typeface="Wingdings" pitchFamily="2" charset="2"/>
              <a:buChar char="§"/>
            </a:pPr>
            <a:r>
              <a:rPr lang="en-IN" sz="2000" dirty="0" smtClean="0">
                <a:latin typeface="Times New Roman" pitchFamily="18" charset="0"/>
                <a:cs typeface="Times New Roman" pitchFamily="18" charset="0"/>
              </a:rPr>
              <a:t>Back End/Database: MS Access.</a:t>
            </a:r>
          </a:p>
          <a:p>
            <a:pPr>
              <a:buFont typeface="Wingdings" pitchFamily="2" charset="2"/>
              <a:buChar char="§"/>
            </a:pPr>
            <a:r>
              <a:rPr lang="en-IN" sz="2000" dirty="0" smtClean="0">
                <a:latin typeface="Times New Roman" pitchFamily="18" charset="0"/>
                <a:cs typeface="Times New Roman" pitchFamily="18" charset="0"/>
              </a:rPr>
              <a:t>Operating System: Windows 7, 8, 9, 10, XP (32bit and 64bit).</a:t>
            </a:r>
          </a:p>
          <a:p>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884322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868" y="285728"/>
            <a:ext cx="2286016" cy="500065"/>
          </a:xfrm>
        </p:spPr>
        <p:style>
          <a:lnRef idx="2">
            <a:schemeClr val="dk1"/>
          </a:lnRef>
          <a:fillRef idx="1">
            <a:schemeClr val="lt1"/>
          </a:fillRef>
          <a:effectRef idx="0">
            <a:schemeClr val="dk1"/>
          </a:effectRef>
          <a:fontRef idx="minor">
            <a:schemeClr val="dk1"/>
          </a:fontRef>
        </p:style>
        <p:txBody>
          <a:bodyPr>
            <a:normAutofit/>
          </a:bodyPr>
          <a:lstStyle/>
          <a:p>
            <a:r>
              <a:rPr lang="en-US" sz="2400" dirty="0" smtClean="0">
                <a:latin typeface="Times New Roman" pitchFamily="18" charset="0"/>
                <a:cs typeface="Times New Roman" pitchFamily="18" charset="0"/>
              </a:rPr>
              <a:t>ER Diagram</a:t>
            </a:r>
            <a:endParaRPr lang="en-US" sz="2400" dirty="0">
              <a:latin typeface="Times New Roman" pitchFamily="18" charset="0"/>
              <a:cs typeface="Times New Roman" pitchFamily="18" charset="0"/>
            </a:endParaRPr>
          </a:p>
        </p:txBody>
      </p:sp>
      <p:pic>
        <p:nvPicPr>
          <p:cNvPr id="5" name="Content Placeholder 4"/>
          <p:cNvPicPr>
            <a:picLocks noGrp="1"/>
          </p:cNvPicPr>
          <p:nvPr>
            <p:ph sz="quarter" idx="1"/>
          </p:nvPr>
        </p:nvPicPr>
        <p:blipFill>
          <a:blip r:embed="rId2" cstate="print"/>
          <a:stretch>
            <a:fillRect/>
          </a:stretch>
        </p:blipFill>
        <p:spPr bwMode="auto">
          <a:xfrm>
            <a:off x="642910" y="928670"/>
            <a:ext cx="7643866" cy="5715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srcRect/>
          <a:stretch>
            <a:fillRect/>
          </a:stretch>
        </p:blipFill>
        <p:spPr bwMode="auto">
          <a:xfrm>
            <a:off x="1785918" y="1000108"/>
            <a:ext cx="5929354" cy="47228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cstate="print"/>
          <a:srcRect/>
          <a:stretch>
            <a:fillRect/>
          </a:stretch>
        </p:blipFill>
        <p:spPr bwMode="auto">
          <a:xfrm>
            <a:off x="1000100" y="1071546"/>
            <a:ext cx="7072362" cy="55086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srcRect/>
          <a:stretch>
            <a:fillRect/>
          </a:stretch>
        </p:blipFill>
        <p:spPr bwMode="auto">
          <a:xfrm>
            <a:off x="1285852" y="2214554"/>
            <a:ext cx="6731026" cy="31545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Introduction of Banking Management System </a:t>
            </a: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endParaRPr lang="en-IN" sz="24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1071538" y="1714488"/>
            <a:ext cx="6587907" cy="4643469"/>
          </a:xfrm>
        </p:spPr>
        <p:txBody>
          <a:bodyPr>
            <a:noAutofit/>
          </a:bodyPr>
          <a:lstStyle/>
          <a:p>
            <a:pPr algn="just"/>
            <a:r>
              <a:rPr lang="en-IN" sz="1800" dirty="0" smtClean="0">
                <a:latin typeface="Calibri" pitchFamily="34" charset="0"/>
                <a:cs typeface="Calibri" pitchFamily="34" charset="0"/>
              </a:rPr>
              <a:t>The </a:t>
            </a:r>
            <a:r>
              <a:rPr lang="en-IN" sz="1800" dirty="0" smtClean="0">
                <a:latin typeface="Calibri" pitchFamily="34" charset="0"/>
                <a:cs typeface="Calibri" pitchFamily="34" charset="0"/>
              </a:rPr>
              <a:t>Domain “Banking Management System “keeps the day by day tally record as a complete banking. It can keep the information of Account type, Customer, Deposit, Transfer, Withdrawal, and Searching the transaction, Transaction report, Individual account. The exciting part of this project is not display it of user, access of Account type. transaction reports are show in the system”.</a:t>
            </a:r>
            <a:r>
              <a:rPr lang="en-US" sz="1800" dirty="0" smtClean="0">
                <a:latin typeface="Calibri" pitchFamily="34" charset="0"/>
                <a:cs typeface="Calibri" pitchFamily="34" charset="0"/>
              </a:rPr>
              <a:t> </a:t>
            </a:r>
            <a:endParaRPr lang="en-US" sz="1800" dirty="0" smtClean="0">
              <a:latin typeface="Calibri" pitchFamily="34" charset="0"/>
              <a:cs typeface="Calibri" pitchFamily="34" charset="0"/>
            </a:endParaRPr>
          </a:p>
          <a:p>
            <a:pPr algn="just"/>
            <a:endParaRPr lang="en-US" sz="1800" dirty="0" smtClean="0">
              <a:latin typeface="Calibri" pitchFamily="34" charset="0"/>
              <a:cs typeface="Calibri" pitchFamily="34" charset="0"/>
            </a:endParaRPr>
          </a:p>
          <a:p>
            <a:pPr marL="457200" indent="-457200" algn="just">
              <a:buNone/>
            </a:pPr>
            <a:endParaRPr lang="en-IN" sz="1800" dirty="0">
              <a:latin typeface="Calibri" pitchFamily="34" charset="0"/>
              <a:cs typeface="Calibri" pitchFamily="34" charset="0"/>
            </a:endParaRPr>
          </a:p>
        </p:txBody>
      </p:sp>
    </p:spTree>
    <p:extLst>
      <p:ext uri="{BB962C8B-B14F-4D97-AF65-F5344CB8AC3E}">
        <p14:creationId xmlns:p14="http://schemas.microsoft.com/office/powerpoint/2010/main" val="28883082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LENOVO\Pictures\Screenshots\Screenshot (10).png"/>
          <p:cNvPicPr/>
          <p:nvPr/>
        </p:nvPicPr>
        <p:blipFill>
          <a:blip r:embed="rId2"/>
          <a:srcRect/>
          <a:stretch>
            <a:fillRect/>
          </a:stretch>
        </p:blipFill>
        <p:spPr bwMode="auto">
          <a:xfrm>
            <a:off x="714348" y="928670"/>
            <a:ext cx="7786742" cy="5214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LENOVO\Desktop\Screenshot (102).png"/>
          <p:cNvPicPr>
            <a:picLocks noGrp="1"/>
          </p:cNvPicPr>
          <p:nvPr>
            <p:ph sz="quarter" idx="1"/>
          </p:nvPr>
        </p:nvPicPr>
        <p:blipFill>
          <a:blip r:embed="rId2"/>
          <a:srcRect/>
          <a:stretch>
            <a:fillRect/>
          </a:stretch>
        </p:blipFill>
        <p:spPr bwMode="auto">
          <a:xfrm>
            <a:off x="928662" y="2000240"/>
            <a:ext cx="7429552" cy="37862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642910" y="1285860"/>
            <a:ext cx="7715304" cy="54121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srcRect/>
          <a:stretch>
            <a:fillRect/>
          </a:stretch>
        </p:blipFill>
        <p:spPr bwMode="auto">
          <a:xfrm>
            <a:off x="1000100" y="1714488"/>
            <a:ext cx="6943076" cy="4929222"/>
          </a:xfrm>
          <a:prstGeom prst="rect">
            <a:avLst/>
          </a:prstGeom>
          <a:noFill/>
          <a:ln w="9525">
            <a:noFill/>
            <a:miter lim="800000"/>
            <a:headEnd/>
            <a:tailEnd/>
          </a:ln>
        </p:spPr>
      </p:pic>
      <p:sp>
        <p:nvSpPr>
          <p:cNvPr id="3" name="TextBox 2"/>
          <p:cNvSpPr txBox="1"/>
          <p:nvPr/>
        </p:nvSpPr>
        <p:spPr>
          <a:xfrm>
            <a:off x="2643174" y="928670"/>
            <a:ext cx="3571900" cy="461665"/>
          </a:xfrm>
          <a:prstGeom prst="rect">
            <a:avLst/>
          </a:prstGeom>
          <a:noFill/>
        </p:spPr>
        <p:txBody>
          <a:bodyPr wrap="square" rtlCol="0">
            <a:spAutoFit/>
          </a:bodyPr>
          <a:lstStyle/>
          <a:p>
            <a:pPr algn="ctr"/>
            <a:r>
              <a:rPr lang="en-US" sz="2400" b="1" dirty="0" smtClean="0">
                <a:latin typeface="Times New Roman" pitchFamily="18" charset="0"/>
                <a:cs typeface="Times New Roman" pitchFamily="18" charset="0"/>
              </a:rPr>
              <a:t>UML  Diagrams</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7554" y="857232"/>
            <a:ext cx="2500329" cy="500065"/>
          </a:xfrm>
        </p:spPr>
        <p:style>
          <a:lnRef idx="2">
            <a:schemeClr val="dk1"/>
          </a:lnRef>
          <a:fillRef idx="1">
            <a:schemeClr val="lt1"/>
          </a:fillRef>
          <a:effectRef idx="0">
            <a:schemeClr val="dk1"/>
          </a:effectRef>
          <a:fontRef idx="minor">
            <a:schemeClr val="dk1"/>
          </a:fontRef>
        </p:style>
        <p:txBody>
          <a:bodyPr>
            <a:normAutofit/>
          </a:bodyPr>
          <a:lstStyle/>
          <a:p>
            <a:r>
              <a:rPr lang="en-US" sz="2400" dirty="0" smtClean="0">
                <a:latin typeface="Times New Roman" pitchFamily="18" charset="0"/>
                <a:cs typeface="Times New Roman" pitchFamily="18" charset="0"/>
              </a:rPr>
              <a:t>Sequence Diagram</a:t>
            </a:r>
            <a:endParaRPr lang="en-US" sz="2400" dirty="0">
              <a:latin typeface="Times New Roman" pitchFamily="18" charset="0"/>
              <a:cs typeface="Times New Roman" pitchFamily="18" charset="0"/>
            </a:endParaRPr>
          </a:p>
        </p:txBody>
      </p:sp>
      <p:pic>
        <p:nvPicPr>
          <p:cNvPr id="4" name="Content Placeholder 3"/>
          <p:cNvPicPr>
            <a:picLocks noGrp="1"/>
          </p:cNvPicPr>
          <p:nvPr>
            <p:ph sz="quarter" idx="1"/>
          </p:nvPr>
        </p:nvPicPr>
        <p:blipFill>
          <a:blip r:embed="rId2"/>
          <a:srcRect/>
          <a:stretch>
            <a:fillRect/>
          </a:stretch>
        </p:blipFill>
        <p:spPr bwMode="auto">
          <a:xfrm>
            <a:off x="1214414" y="1643051"/>
            <a:ext cx="6786610" cy="45005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14744" y="785794"/>
            <a:ext cx="171451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smtClean="0"/>
              <a:t>Class Diagram</a:t>
            </a:r>
            <a:endParaRPr lang="en-US" dirty="0"/>
          </a:p>
        </p:txBody>
      </p:sp>
      <p:pic>
        <p:nvPicPr>
          <p:cNvPr id="6" name="Content Placeholder 5"/>
          <p:cNvPicPr>
            <a:picLocks noGrp="1"/>
          </p:cNvPicPr>
          <p:nvPr>
            <p:ph sz="quarter" idx="1"/>
          </p:nvPr>
        </p:nvPicPr>
        <p:blipFill>
          <a:blip r:embed="rId2"/>
          <a:stretch>
            <a:fillRect/>
          </a:stretch>
        </p:blipFill>
        <p:spPr bwMode="auto">
          <a:xfrm>
            <a:off x="785786" y="1643050"/>
            <a:ext cx="7364578" cy="504351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sz="quarter" idx="1"/>
          </p:nvPr>
        </p:nvPicPr>
        <p:blipFill>
          <a:blip r:embed="rId2"/>
          <a:srcRect/>
          <a:stretch>
            <a:fillRect/>
          </a:stretch>
        </p:blipFill>
        <p:spPr bwMode="auto">
          <a:xfrm>
            <a:off x="2000232" y="571480"/>
            <a:ext cx="5072098" cy="61356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srcRect/>
          <a:stretch>
            <a:fillRect/>
          </a:stretch>
        </p:blipFill>
        <p:spPr bwMode="auto">
          <a:xfrm>
            <a:off x="1214414" y="1071546"/>
            <a:ext cx="7000924" cy="5214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srcRect/>
          <a:stretch>
            <a:fillRect/>
          </a:stretch>
        </p:blipFill>
        <p:spPr bwMode="auto">
          <a:xfrm>
            <a:off x="1071538" y="928670"/>
            <a:ext cx="6715172" cy="5143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sz="quarter" idx="1"/>
          </p:nvPr>
        </p:nvPicPr>
        <p:blipFill>
          <a:blip r:embed="rId2"/>
          <a:srcRect/>
          <a:stretch>
            <a:fillRect/>
          </a:stretch>
        </p:blipFill>
        <p:spPr bwMode="auto">
          <a:xfrm>
            <a:off x="1071538" y="857232"/>
            <a:ext cx="7072362" cy="521497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latin typeface="Times New Roman" pitchFamily="18" charset="0"/>
                <a:cs typeface="Times New Roman" pitchFamily="18" charset="0"/>
              </a:rPr>
              <a:t>Existing System</a:t>
            </a:r>
          </a:p>
        </p:txBody>
      </p:sp>
      <p:sp>
        <p:nvSpPr>
          <p:cNvPr id="3" name="Content Placeholder 2"/>
          <p:cNvSpPr>
            <a:spLocks noGrp="1"/>
          </p:cNvSpPr>
          <p:nvPr>
            <p:ph sz="quarter" idx="1"/>
          </p:nvPr>
        </p:nvSpPr>
        <p:spPr>
          <a:xfrm>
            <a:off x="827584" y="1988840"/>
            <a:ext cx="7319166" cy="4095825"/>
          </a:xfrm>
        </p:spPr>
        <p:txBody>
          <a:bodyPr>
            <a:noAutofit/>
          </a:bodyPr>
          <a:lstStyle/>
          <a:p>
            <a:pPr algn="just">
              <a:buNone/>
            </a:pPr>
            <a:r>
              <a:rPr lang="en-IN" sz="1800" dirty="0" smtClean="0">
                <a:latin typeface="Calibri" pitchFamily="34" charset="0"/>
                <a:cs typeface="Calibri" pitchFamily="34" charset="0"/>
              </a:rPr>
              <a:t>      In </a:t>
            </a:r>
            <a:r>
              <a:rPr lang="en-IN" sz="1800" dirty="0">
                <a:latin typeface="Calibri" pitchFamily="34" charset="0"/>
                <a:cs typeface="Calibri" pitchFamily="34" charset="0"/>
              </a:rPr>
              <a:t>the existing system the transactions are done only manually. </a:t>
            </a:r>
            <a:r>
              <a:rPr lang="en-IN" sz="1800" dirty="0" smtClean="0">
                <a:latin typeface="Calibri" pitchFamily="34" charset="0"/>
                <a:cs typeface="Calibri" pitchFamily="34" charset="0"/>
              </a:rPr>
              <a:t>The complexity </a:t>
            </a:r>
            <a:r>
              <a:rPr lang="en-IN" sz="1800" dirty="0" smtClean="0">
                <a:latin typeface="Calibri" pitchFamily="34" charset="0"/>
                <a:cs typeface="Calibri" pitchFamily="34" charset="0"/>
              </a:rPr>
              <a:t>of </a:t>
            </a:r>
            <a:r>
              <a:rPr lang="en-IN" sz="1800" dirty="0">
                <a:latin typeface="Calibri" pitchFamily="34" charset="0"/>
                <a:cs typeface="Calibri" pitchFamily="34" charset="0"/>
              </a:rPr>
              <a:t>this system is increase while no of customer and with there no of </a:t>
            </a:r>
            <a:r>
              <a:rPr lang="en-IN" sz="1800" dirty="0" smtClean="0">
                <a:latin typeface="Calibri" pitchFamily="34" charset="0"/>
                <a:cs typeface="Calibri" pitchFamily="34" charset="0"/>
              </a:rPr>
              <a:t>transaction will </a:t>
            </a:r>
            <a:r>
              <a:rPr lang="en-IN" sz="1800" dirty="0">
                <a:latin typeface="Calibri" pitchFamily="34" charset="0"/>
                <a:cs typeface="Calibri" pitchFamily="34" charset="0"/>
              </a:rPr>
              <a:t>be perform</a:t>
            </a:r>
            <a:r>
              <a:rPr lang="en-IN" sz="1800" dirty="0" smtClean="0">
                <a:latin typeface="Calibri" pitchFamily="34" charset="0"/>
                <a:cs typeface="Calibri" pitchFamily="34" charset="0"/>
              </a:rPr>
              <a:t>.</a:t>
            </a:r>
          </a:p>
          <a:p>
            <a:pPr algn="just">
              <a:buNone/>
            </a:pPr>
            <a:endParaRPr lang="en-IN" sz="1800" dirty="0" smtClean="0">
              <a:latin typeface="Calibri" pitchFamily="34" charset="0"/>
              <a:cs typeface="Calibri" pitchFamily="34" charset="0"/>
            </a:endParaRPr>
          </a:p>
          <a:p>
            <a:pPr algn="just">
              <a:buNone/>
            </a:pPr>
            <a:r>
              <a:rPr lang="en-IN" sz="1800" dirty="0" smtClean="0">
                <a:latin typeface="Calibri" pitchFamily="34" charset="0"/>
                <a:cs typeface="Calibri" pitchFamily="34" charset="0"/>
              </a:rPr>
              <a:t>           Problem </a:t>
            </a:r>
            <a:r>
              <a:rPr lang="en-IN" sz="1800" dirty="0">
                <a:latin typeface="Calibri" pitchFamily="34" charset="0"/>
                <a:cs typeface="Calibri" pitchFamily="34" charset="0"/>
              </a:rPr>
              <a:t>with Existing System</a:t>
            </a:r>
            <a:r>
              <a:rPr lang="en-IN" sz="1800" dirty="0" smtClean="0">
                <a:latin typeface="Calibri" pitchFamily="34" charset="0"/>
                <a:cs typeface="Calibri" pitchFamily="34" charset="0"/>
              </a:rPr>
              <a:t>:-</a:t>
            </a:r>
            <a:endParaRPr lang="en-IN" sz="1800" dirty="0">
              <a:latin typeface="Calibri" pitchFamily="34" charset="0"/>
              <a:cs typeface="Calibri" pitchFamily="34" charset="0"/>
            </a:endParaRPr>
          </a:p>
          <a:p>
            <a:pPr marL="514350" indent="-514350" algn="just">
              <a:lnSpc>
                <a:spcPct val="120000"/>
              </a:lnSpc>
              <a:buFont typeface="+mj-lt"/>
              <a:buAutoNum type="romanUcPeriod"/>
            </a:pPr>
            <a:r>
              <a:rPr lang="en-IN" sz="1800" dirty="0" smtClean="0">
                <a:latin typeface="Calibri" pitchFamily="34" charset="0"/>
                <a:cs typeface="Calibri" pitchFamily="34" charset="0"/>
              </a:rPr>
              <a:t>Lack </a:t>
            </a:r>
            <a:r>
              <a:rPr lang="en-IN" sz="1800" dirty="0">
                <a:latin typeface="Calibri" pitchFamily="34" charset="0"/>
                <a:cs typeface="Calibri" pitchFamily="34" charset="0"/>
              </a:rPr>
              <a:t>of security of bank </a:t>
            </a:r>
            <a:r>
              <a:rPr lang="en-IN" sz="1800" dirty="0" smtClean="0">
                <a:latin typeface="Calibri" pitchFamily="34" charset="0"/>
                <a:cs typeface="Calibri" pitchFamily="34" charset="0"/>
              </a:rPr>
              <a:t>information.</a:t>
            </a:r>
          </a:p>
          <a:p>
            <a:pPr marL="514350" indent="-514350" algn="just">
              <a:lnSpc>
                <a:spcPct val="120000"/>
              </a:lnSpc>
              <a:buFont typeface="+mj-lt"/>
              <a:buAutoNum type="romanUcPeriod"/>
            </a:pPr>
            <a:r>
              <a:rPr lang="en-IN" sz="1800" dirty="0" smtClean="0">
                <a:latin typeface="Calibri" pitchFamily="34" charset="0"/>
                <a:cs typeface="Calibri" pitchFamily="34" charset="0"/>
              </a:rPr>
              <a:t>Require </a:t>
            </a:r>
            <a:r>
              <a:rPr lang="en-IN" sz="1800" dirty="0">
                <a:latin typeface="Calibri" pitchFamily="34" charset="0"/>
                <a:cs typeface="Calibri" pitchFamily="34" charset="0"/>
              </a:rPr>
              <a:t>more physical work and man power.</a:t>
            </a:r>
          </a:p>
          <a:p>
            <a:pPr marL="514350" indent="-514350" algn="just">
              <a:lnSpc>
                <a:spcPct val="120000"/>
              </a:lnSpc>
              <a:buFont typeface="+mj-lt"/>
              <a:buAutoNum type="romanUcPeriod"/>
            </a:pPr>
            <a:r>
              <a:rPr lang="en-IN" sz="1800" dirty="0" smtClean="0">
                <a:latin typeface="Calibri" pitchFamily="34" charset="0"/>
                <a:cs typeface="Calibri" pitchFamily="34" charset="0"/>
              </a:rPr>
              <a:t>Time </a:t>
            </a:r>
            <a:r>
              <a:rPr lang="en-IN" sz="1800" dirty="0">
                <a:latin typeface="Calibri" pitchFamily="34" charset="0"/>
                <a:cs typeface="Calibri" pitchFamily="34" charset="0"/>
              </a:rPr>
              <a:t>consuming for manual entry and editing data.</a:t>
            </a:r>
          </a:p>
          <a:p>
            <a:pPr marL="514350" indent="-514350" algn="just">
              <a:lnSpc>
                <a:spcPct val="120000"/>
              </a:lnSpc>
              <a:buFont typeface="+mj-lt"/>
              <a:buAutoNum type="romanUcPeriod"/>
            </a:pPr>
            <a:r>
              <a:rPr lang="en-IN" sz="1800" dirty="0" smtClean="0">
                <a:latin typeface="Calibri" pitchFamily="34" charset="0"/>
                <a:cs typeface="Calibri" pitchFamily="34" charset="0"/>
              </a:rPr>
              <a:t>Consumes </a:t>
            </a:r>
            <a:r>
              <a:rPr lang="en-IN" sz="1800" dirty="0">
                <a:latin typeface="Calibri" pitchFamily="34" charset="0"/>
                <a:cs typeface="Calibri" pitchFamily="34" charset="0"/>
              </a:rPr>
              <a:t>large volume of pare work.</a:t>
            </a:r>
          </a:p>
          <a:p>
            <a:pPr marL="514350" indent="-514350" algn="just">
              <a:lnSpc>
                <a:spcPct val="120000"/>
              </a:lnSpc>
              <a:buFont typeface="+mj-lt"/>
              <a:buAutoNum type="romanUcPeriod"/>
            </a:pPr>
            <a:r>
              <a:rPr lang="en-IN" sz="1800" dirty="0" smtClean="0">
                <a:latin typeface="Calibri" pitchFamily="34" charset="0"/>
                <a:cs typeface="Calibri" pitchFamily="34" charset="0"/>
              </a:rPr>
              <a:t>Damage </a:t>
            </a:r>
            <a:r>
              <a:rPr lang="en-IN" sz="1800" dirty="0">
                <a:latin typeface="Calibri" pitchFamily="34" charset="0"/>
                <a:cs typeface="Calibri" pitchFamily="34" charset="0"/>
              </a:rPr>
              <a:t>of machines bank information loss and no backup </a:t>
            </a:r>
            <a:r>
              <a:rPr lang="en-IN" sz="1800" dirty="0" smtClean="0">
                <a:latin typeface="Calibri" pitchFamily="34" charset="0"/>
                <a:cs typeface="Calibri" pitchFamily="34" charset="0"/>
              </a:rPr>
              <a:t>of information</a:t>
            </a:r>
            <a:r>
              <a:rPr lang="en-IN" sz="1800" dirty="0">
                <a:latin typeface="Calibri" pitchFamily="34" charset="0"/>
                <a:cs typeface="Calibri" pitchFamily="34" charset="0"/>
              </a:rPr>
              <a:t>.</a:t>
            </a:r>
          </a:p>
        </p:txBody>
      </p:sp>
    </p:spTree>
    <p:extLst>
      <p:ext uri="{BB962C8B-B14F-4D97-AF65-F5344CB8AC3E}">
        <p14:creationId xmlns:p14="http://schemas.microsoft.com/office/powerpoint/2010/main" val="10895609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00430" y="1000108"/>
            <a:ext cx="1913537" cy="461665"/>
          </a:xfrm>
          <a:prstGeom prst="rect">
            <a:avLst/>
          </a:prstGeom>
          <a:noFill/>
        </p:spPr>
        <p:txBody>
          <a:bodyPr wrap="none" rtlCol="0">
            <a:spAutoFit/>
          </a:bodyPr>
          <a:lstStyle/>
          <a:p>
            <a:r>
              <a:rPr lang="en-US" sz="2400" b="1" dirty="0" smtClean="0">
                <a:latin typeface="Times New Roman" pitchFamily="18" charset="0"/>
                <a:cs typeface="Times New Roman" pitchFamily="18" charset="0"/>
              </a:rPr>
              <a:t>Login Screen</a:t>
            </a:r>
            <a:endParaRPr lang="en-US" sz="2400" b="1" dirty="0">
              <a:latin typeface="Times New Roman" pitchFamily="18" charset="0"/>
              <a:cs typeface="Times New Roman" pitchFamily="18" charset="0"/>
            </a:endParaRPr>
          </a:p>
        </p:txBody>
      </p:sp>
      <p:pic>
        <p:nvPicPr>
          <p:cNvPr id="7" name="Content Placeholder 6" descr="C:\Users\LENOVO\Pictures\Screenshots\Screenshot (105).png"/>
          <p:cNvPicPr>
            <a:picLocks noGrp="1"/>
          </p:cNvPicPr>
          <p:nvPr>
            <p:ph sz="quarter" idx="1"/>
          </p:nvPr>
        </p:nvPicPr>
        <p:blipFill>
          <a:blip r:embed="rId2" cstate="print"/>
          <a:srcRect/>
          <a:stretch>
            <a:fillRect/>
          </a:stretch>
        </p:blipFill>
        <p:spPr bwMode="auto">
          <a:xfrm>
            <a:off x="1000100" y="1643050"/>
            <a:ext cx="7000924" cy="43577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Times New Roman" pitchFamily="18" charset="0"/>
                <a:cs typeface="Times New Roman" pitchFamily="18" charset="0"/>
              </a:rPr>
              <a:t>Main Screen</a:t>
            </a:r>
            <a:endParaRPr lang="en-US" sz="2400" dirty="0">
              <a:latin typeface="Times New Roman" pitchFamily="18" charset="0"/>
              <a:cs typeface="Times New Roman" pitchFamily="18" charset="0"/>
            </a:endParaRPr>
          </a:p>
        </p:txBody>
      </p:sp>
      <p:pic>
        <p:nvPicPr>
          <p:cNvPr id="4" name="Content Placeholder 3" descr="C:\Users\LENOVO\Pictures\Screenshots\Screenshot (122).png"/>
          <p:cNvPicPr>
            <a:picLocks noGrp="1"/>
          </p:cNvPicPr>
          <p:nvPr>
            <p:ph sz="quarter" idx="1"/>
          </p:nvPr>
        </p:nvPicPr>
        <p:blipFill>
          <a:blip r:embed="rId2" cstate="print"/>
          <a:stretch>
            <a:fillRect/>
          </a:stretch>
        </p:blipFill>
        <p:spPr bwMode="auto">
          <a:xfrm>
            <a:off x="1142976" y="1643050"/>
            <a:ext cx="7089946" cy="44474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Times New Roman" pitchFamily="18" charset="0"/>
                <a:cs typeface="Times New Roman" pitchFamily="18" charset="0"/>
              </a:rPr>
              <a:t>Add Customer Screen</a:t>
            </a:r>
            <a:endParaRPr lang="en-US" sz="2400" b="1" dirty="0">
              <a:latin typeface="Times New Roman" pitchFamily="18" charset="0"/>
              <a:cs typeface="Times New Roman" pitchFamily="18" charset="0"/>
            </a:endParaRPr>
          </a:p>
        </p:txBody>
      </p:sp>
      <p:pic>
        <p:nvPicPr>
          <p:cNvPr id="5" name="Content Placeholder 4" descr="C:\Users\LENOVO\Pictures\Screenshots\Screenshot (124).png"/>
          <p:cNvPicPr>
            <a:picLocks noGrp="1"/>
          </p:cNvPicPr>
          <p:nvPr>
            <p:ph sz="quarter" idx="1"/>
          </p:nvPr>
        </p:nvPicPr>
        <p:blipFill>
          <a:blip r:embed="rId2" cstate="print"/>
          <a:srcRect/>
          <a:stretch>
            <a:fillRect/>
          </a:stretch>
        </p:blipFill>
        <p:spPr bwMode="auto">
          <a:xfrm>
            <a:off x="714348" y="1714488"/>
            <a:ext cx="7572428" cy="4607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LENOVO\Pictures\Screenshots\Screenshot (125).png"/>
          <p:cNvPicPr>
            <a:picLocks noGrp="1"/>
          </p:cNvPicPr>
          <p:nvPr>
            <p:ph sz="quarter" idx="1"/>
          </p:nvPr>
        </p:nvPicPr>
        <p:blipFill>
          <a:blip r:embed="rId2" cstate="print"/>
          <a:srcRect/>
          <a:stretch>
            <a:fillRect/>
          </a:stretch>
        </p:blipFill>
        <p:spPr bwMode="auto">
          <a:xfrm>
            <a:off x="571472" y="1571612"/>
            <a:ext cx="7858181" cy="48221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Times New Roman" pitchFamily="18" charset="0"/>
                <a:cs typeface="Times New Roman" pitchFamily="18" charset="0"/>
              </a:rPr>
              <a:t>Update</a:t>
            </a:r>
            <a:endParaRPr lang="en-US" sz="2400" dirty="0">
              <a:latin typeface="Times New Roman" pitchFamily="18" charset="0"/>
              <a:cs typeface="Times New Roman" pitchFamily="18" charset="0"/>
            </a:endParaRPr>
          </a:p>
        </p:txBody>
      </p:sp>
      <p:pic>
        <p:nvPicPr>
          <p:cNvPr id="4" name="Content Placeholder 3" descr="C:\Users\LENOVO\Pictures\Screenshots\Screenshot (126).png"/>
          <p:cNvPicPr>
            <a:picLocks noGrp="1"/>
          </p:cNvPicPr>
          <p:nvPr>
            <p:ph sz="quarter" idx="1"/>
          </p:nvPr>
        </p:nvPicPr>
        <p:blipFill>
          <a:blip r:embed="rId2" cstate="print"/>
          <a:srcRect/>
          <a:stretch>
            <a:fillRect/>
          </a:stretch>
        </p:blipFill>
        <p:spPr bwMode="auto">
          <a:xfrm>
            <a:off x="571472" y="1571612"/>
            <a:ext cx="8001024" cy="48221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LENOVO\Pictures\Screenshots\Screenshot (127).png"/>
          <p:cNvPicPr>
            <a:picLocks noGrp="1"/>
          </p:cNvPicPr>
          <p:nvPr>
            <p:ph sz="quarter" idx="1"/>
          </p:nvPr>
        </p:nvPicPr>
        <p:blipFill>
          <a:blip r:embed="rId2" cstate="print"/>
          <a:srcRect/>
          <a:stretch>
            <a:fillRect/>
          </a:stretch>
        </p:blipFill>
        <p:spPr bwMode="auto">
          <a:xfrm>
            <a:off x="571472" y="1643050"/>
            <a:ext cx="7819377" cy="46633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Times New Roman" pitchFamily="18" charset="0"/>
                <a:cs typeface="Times New Roman" pitchFamily="18" charset="0"/>
              </a:rPr>
              <a:t>Delete</a:t>
            </a:r>
            <a:endParaRPr lang="en-US" sz="2400" dirty="0">
              <a:latin typeface="Times New Roman" pitchFamily="18" charset="0"/>
              <a:cs typeface="Times New Roman" pitchFamily="18" charset="0"/>
            </a:endParaRPr>
          </a:p>
        </p:txBody>
      </p:sp>
      <p:pic>
        <p:nvPicPr>
          <p:cNvPr id="4" name="Content Placeholder 3" descr="C:\Users\LENOVO\Pictures\Screenshots\Screenshot (128).png"/>
          <p:cNvPicPr>
            <a:picLocks noGrp="1"/>
          </p:cNvPicPr>
          <p:nvPr>
            <p:ph sz="quarter" idx="1"/>
          </p:nvPr>
        </p:nvPicPr>
        <p:blipFill>
          <a:blip r:embed="rId2" cstate="print"/>
          <a:srcRect/>
          <a:stretch>
            <a:fillRect/>
          </a:stretch>
        </p:blipFill>
        <p:spPr bwMode="auto">
          <a:xfrm>
            <a:off x="285720" y="1571612"/>
            <a:ext cx="8286808" cy="47348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LENOVO\Pictures\Screenshots\Screenshot (129).png"/>
          <p:cNvPicPr>
            <a:picLocks noGrp="1"/>
          </p:cNvPicPr>
          <p:nvPr>
            <p:ph sz="quarter" idx="1"/>
          </p:nvPr>
        </p:nvPicPr>
        <p:blipFill>
          <a:blip r:embed="rId2" cstate="print"/>
          <a:srcRect/>
          <a:stretch>
            <a:fillRect/>
          </a:stretch>
        </p:blipFill>
        <p:spPr bwMode="auto">
          <a:xfrm>
            <a:off x="500034" y="1571612"/>
            <a:ext cx="8248069" cy="49491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Times New Roman" pitchFamily="18" charset="0"/>
                <a:cs typeface="Times New Roman" pitchFamily="18" charset="0"/>
              </a:rPr>
              <a:t>Check Book</a:t>
            </a:r>
            <a:endParaRPr lang="en-US" sz="2400" dirty="0">
              <a:latin typeface="Times New Roman" pitchFamily="18" charset="0"/>
              <a:cs typeface="Times New Roman" pitchFamily="18" charset="0"/>
            </a:endParaRPr>
          </a:p>
        </p:txBody>
      </p:sp>
      <p:pic>
        <p:nvPicPr>
          <p:cNvPr id="4" name="Content Placeholder 3" descr="C:\Users\LENOVO\Pictures\Screenshots\Screenshot (113).png"/>
          <p:cNvPicPr>
            <a:picLocks noGrp="1"/>
          </p:cNvPicPr>
          <p:nvPr>
            <p:ph sz="quarter" idx="1"/>
          </p:nvPr>
        </p:nvPicPr>
        <p:blipFill>
          <a:blip r:embed="rId2" cstate="print"/>
          <a:srcRect/>
          <a:stretch>
            <a:fillRect/>
          </a:stretch>
        </p:blipFill>
        <p:spPr bwMode="auto">
          <a:xfrm>
            <a:off x="500034" y="1571612"/>
            <a:ext cx="8105129" cy="50205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LENOVO\Pictures\Screenshots\Screenshot (114).png"/>
          <p:cNvPicPr>
            <a:picLocks noGrp="1"/>
          </p:cNvPicPr>
          <p:nvPr>
            <p:ph sz="quarter" idx="1"/>
          </p:nvPr>
        </p:nvPicPr>
        <p:blipFill>
          <a:blip r:embed="rId2" cstate="print"/>
          <a:srcRect/>
          <a:stretch>
            <a:fillRect/>
          </a:stretch>
        </p:blipFill>
        <p:spPr bwMode="auto">
          <a:xfrm>
            <a:off x="571472" y="1571612"/>
            <a:ext cx="8033755" cy="48577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smtClean="0">
                <a:latin typeface="Times New Roman" pitchFamily="18" charset="0"/>
                <a:cs typeface="Times New Roman" pitchFamily="18" charset="0"/>
              </a:rPr>
              <a:t>Proposed system</a:t>
            </a:r>
            <a:br>
              <a:rPr lang="en-IN" sz="2400" b="1" dirty="0" smtClean="0">
                <a:latin typeface="Times New Roman" pitchFamily="18" charset="0"/>
                <a:cs typeface="Times New Roman" pitchFamily="18" charset="0"/>
              </a:rPr>
            </a:br>
            <a:endParaRPr lang="en-IN" sz="24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755576" y="1785926"/>
            <a:ext cx="7704856" cy="4286280"/>
          </a:xfrm>
        </p:spPr>
        <p:txBody>
          <a:bodyPr>
            <a:noAutofit/>
          </a:bodyPr>
          <a:lstStyle/>
          <a:p>
            <a:pPr marL="514350" indent="-514350" algn="just">
              <a:buNone/>
            </a:pPr>
            <a:r>
              <a:rPr lang="en-IN" sz="1800" dirty="0" smtClean="0">
                <a:latin typeface="Calibri" pitchFamily="34" charset="0"/>
                <a:cs typeface="Calibri" pitchFamily="34" charset="0"/>
              </a:rPr>
              <a:t>         </a:t>
            </a:r>
            <a:r>
              <a:rPr lang="en-IN" sz="1800" dirty="0" smtClean="0">
                <a:latin typeface="Calibri" pitchFamily="34" charset="0"/>
                <a:cs typeface="Calibri" pitchFamily="34" charset="0"/>
              </a:rPr>
              <a:t>The </a:t>
            </a:r>
            <a:r>
              <a:rPr lang="en-IN" sz="1800" dirty="0">
                <a:latin typeface="Calibri" pitchFamily="34" charset="0"/>
                <a:cs typeface="Calibri" pitchFamily="34" charset="0"/>
              </a:rPr>
              <a:t>aim of proposed system is to develop a system of improved facilities. </a:t>
            </a:r>
            <a:r>
              <a:rPr lang="en-IN" sz="1800" dirty="0" smtClean="0">
                <a:latin typeface="Calibri" pitchFamily="34" charset="0"/>
                <a:cs typeface="Calibri" pitchFamily="34" charset="0"/>
              </a:rPr>
              <a:t>The proposed </a:t>
            </a:r>
            <a:r>
              <a:rPr lang="en-IN" sz="1800" dirty="0">
                <a:latin typeface="Calibri" pitchFamily="34" charset="0"/>
                <a:cs typeface="Calibri" pitchFamily="34" charset="0"/>
              </a:rPr>
              <a:t>system can overcome all the limitations of the existing system. </a:t>
            </a:r>
            <a:r>
              <a:rPr lang="en-IN" sz="1800" dirty="0" smtClean="0">
                <a:latin typeface="Calibri" pitchFamily="34" charset="0"/>
                <a:cs typeface="Calibri" pitchFamily="34" charset="0"/>
              </a:rPr>
              <a:t>The system </a:t>
            </a:r>
            <a:r>
              <a:rPr lang="en-IN" sz="1800" dirty="0">
                <a:latin typeface="Calibri" pitchFamily="34" charset="0"/>
                <a:cs typeface="Calibri" pitchFamily="34" charset="0"/>
              </a:rPr>
              <a:t>provides proper security and reduces the manual work. It </a:t>
            </a:r>
            <a:r>
              <a:rPr lang="en-IN" sz="1800" dirty="0" smtClean="0">
                <a:latin typeface="Calibri" pitchFamily="34" charset="0"/>
                <a:cs typeface="Calibri" pitchFamily="34" charset="0"/>
              </a:rPr>
              <a:t>provides flexibility </a:t>
            </a:r>
            <a:r>
              <a:rPr lang="en-IN" sz="1800" dirty="0">
                <a:latin typeface="Calibri" pitchFamily="34" charset="0"/>
                <a:cs typeface="Calibri" pitchFamily="34" charset="0"/>
              </a:rPr>
              <a:t>to the user to transfer the data through system very easily </a:t>
            </a:r>
            <a:r>
              <a:rPr lang="en-IN" sz="1800" dirty="0" smtClean="0">
                <a:latin typeface="Calibri" pitchFamily="34" charset="0"/>
                <a:cs typeface="Calibri" pitchFamily="34" charset="0"/>
              </a:rPr>
              <a:t>by compressing </a:t>
            </a:r>
            <a:r>
              <a:rPr lang="en-IN" sz="1800" dirty="0">
                <a:latin typeface="Calibri" pitchFamily="34" charset="0"/>
                <a:cs typeface="Calibri" pitchFamily="34" charset="0"/>
              </a:rPr>
              <a:t>the amount of file.</a:t>
            </a:r>
          </a:p>
          <a:p>
            <a:pPr marL="514350" indent="-514350" algn="just">
              <a:buNone/>
            </a:pPr>
            <a:r>
              <a:rPr lang="en-IN" sz="1800" dirty="0" smtClean="0">
                <a:latin typeface="Calibri" pitchFamily="34" charset="0"/>
                <a:cs typeface="Calibri" pitchFamily="34" charset="0"/>
              </a:rPr>
              <a:t>           </a:t>
            </a:r>
          </a:p>
          <a:p>
            <a:pPr marL="514350" indent="-514350" algn="just">
              <a:buNone/>
            </a:pPr>
            <a:r>
              <a:rPr lang="en-IN" sz="1800" dirty="0" smtClean="0">
                <a:latin typeface="Calibri" pitchFamily="34" charset="0"/>
                <a:cs typeface="Calibri" pitchFamily="34" charset="0"/>
              </a:rPr>
              <a:t>            Advantages </a:t>
            </a:r>
            <a:r>
              <a:rPr lang="en-IN" sz="1800" dirty="0">
                <a:latin typeface="Calibri" pitchFamily="34" charset="0"/>
                <a:cs typeface="Calibri" pitchFamily="34" charset="0"/>
              </a:rPr>
              <a:t>of the </a:t>
            </a:r>
            <a:r>
              <a:rPr lang="en-IN" sz="1800" dirty="0" smtClean="0">
                <a:latin typeface="Calibri" pitchFamily="34" charset="0"/>
                <a:cs typeface="Calibri" pitchFamily="34" charset="0"/>
              </a:rPr>
              <a:t>proposed </a:t>
            </a:r>
            <a:r>
              <a:rPr lang="en-IN" sz="1800" dirty="0">
                <a:latin typeface="Calibri" pitchFamily="34" charset="0"/>
                <a:cs typeface="Calibri" pitchFamily="34" charset="0"/>
              </a:rPr>
              <a:t>system</a:t>
            </a:r>
            <a:r>
              <a:rPr lang="en-IN" sz="1800" dirty="0" smtClean="0">
                <a:latin typeface="Calibri" pitchFamily="34" charset="0"/>
                <a:cs typeface="Calibri" pitchFamily="34" charset="0"/>
              </a:rPr>
              <a:t>:-</a:t>
            </a:r>
            <a:endParaRPr lang="en-IN" sz="1800" dirty="0">
              <a:latin typeface="Calibri" pitchFamily="34" charset="0"/>
              <a:cs typeface="Calibri" pitchFamily="34" charset="0"/>
            </a:endParaRPr>
          </a:p>
          <a:p>
            <a:pPr marL="514350" indent="-514350" algn="just">
              <a:buFont typeface="+mj-lt"/>
              <a:buAutoNum type="romanUcPeriod"/>
            </a:pPr>
            <a:r>
              <a:rPr lang="en-IN" sz="1800" dirty="0" smtClean="0">
                <a:latin typeface="Calibri" pitchFamily="34" charset="0"/>
                <a:cs typeface="Calibri" pitchFamily="34" charset="0"/>
              </a:rPr>
              <a:t> Information </a:t>
            </a:r>
            <a:r>
              <a:rPr lang="en-IN" sz="1800" dirty="0">
                <a:latin typeface="Calibri" pitchFamily="34" charset="0"/>
                <a:cs typeface="Calibri" pitchFamily="34" charset="0"/>
              </a:rPr>
              <a:t>will be Secure of data.</a:t>
            </a:r>
          </a:p>
          <a:p>
            <a:pPr marL="514350" indent="-514350" algn="just">
              <a:buFont typeface="+mj-lt"/>
              <a:buAutoNum type="romanUcPeriod"/>
            </a:pPr>
            <a:r>
              <a:rPr lang="en-IN" sz="1800" dirty="0" smtClean="0">
                <a:latin typeface="Calibri" pitchFamily="34" charset="0"/>
                <a:cs typeface="Calibri" pitchFamily="34" charset="0"/>
              </a:rPr>
              <a:t> </a:t>
            </a:r>
            <a:r>
              <a:rPr lang="en-IN" sz="1800" dirty="0">
                <a:latin typeface="Calibri" pitchFamily="34" charset="0"/>
                <a:cs typeface="Calibri" pitchFamily="34" charset="0"/>
              </a:rPr>
              <a:t>Required less paper work and man power.</a:t>
            </a:r>
          </a:p>
          <a:p>
            <a:pPr marL="514350" indent="-514350" algn="just">
              <a:buFont typeface="+mj-lt"/>
              <a:buAutoNum type="romanUcPeriod"/>
            </a:pPr>
            <a:r>
              <a:rPr lang="en-IN" sz="1800" dirty="0" smtClean="0">
                <a:latin typeface="Calibri" pitchFamily="34" charset="0"/>
                <a:cs typeface="Calibri" pitchFamily="34" charset="0"/>
              </a:rPr>
              <a:t>Minimize </a:t>
            </a:r>
            <a:r>
              <a:rPr lang="en-IN" sz="1800" dirty="0">
                <a:latin typeface="Calibri" pitchFamily="34" charset="0"/>
                <a:cs typeface="Calibri" pitchFamily="34" charset="0"/>
              </a:rPr>
              <a:t>manual data entry and record keeping.</a:t>
            </a:r>
          </a:p>
          <a:p>
            <a:pPr marL="514350" indent="-514350" algn="just">
              <a:buFont typeface="+mj-lt"/>
              <a:buAutoNum type="romanUcPeriod"/>
            </a:pPr>
            <a:r>
              <a:rPr lang="en-IN" sz="1800" dirty="0" smtClean="0">
                <a:latin typeface="Calibri" pitchFamily="34" charset="0"/>
                <a:cs typeface="Calibri" pitchFamily="34" charset="0"/>
              </a:rPr>
              <a:t> </a:t>
            </a:r>
            <a:r>
              <a:rPr lang="en-IN" sz="1800" dirty="0">
                <a:latin typeface="Calibri" pitchFamily="34" charset="0"/>
                <a:cs typeface="Calibri" pitchFamily="34" charset="0"/>
              </a:rPr>
              <a:t>Minimum time needed for the various processing.</a:t>
            </a:r>
          </a:p>
          <a:p>
            <a:pPr marL="514350" indent="-514350" algn="just">
              <a:buFont typeface="+mj-lt"/>
              <a:buAutoNum type="romanUcPeriod"/>
            </a:pPr>
            <a:r>
              <a:rPr lang="en-IN" sz="1800" dirty="0" smtClean="0">
                <a:latin typeface="Calibri" pitchFamily="34" charset="0"/>
                <a:cs typeface="Calibri" pitchFamily="34" charset="0"/>
              </a:rPr>
              <a:t> </a:t>
            </a:r>
            <a:r>
              <a:rPr lang="en-IN" sz="1800" dirty="0">
                <a:latin typeface="Calibri" pitchFamily="34" charset="0"/>
                <a:cs typeface="Calibri" pitchFamily="34" charset="0"/>
              </a:rPr>
              <a:t>Better service for maintaining of data.</a:t>
            </a:r>
          </a:p>
          <a:p>
            <a:pPr marL="514350" indent="-514350" algn="just">
              <a:buFont typeface="+mj-lt"/>
              <a:buAutoNum type="romanUcPeriod"/>
            </a:pPr>
            <a:r>
              <a:rPr lang="en-IN" sz="1800" dirty="0" smtClean="0">
                <a:latin typeface="Calibri" pitchFamily="34" charset="0"/>
                <a:cs typeface="Calibri" pitchFamily="34" charset="0"/>
              </a:rPr>
              <a:t> </a:t>
            </a:r>
            <a:r>
              <a:rPr lang="en-IN" sz="1800" dirty="0">
                <a:latin typeface="Calibri" pitchFamily="34" charset="0"/>
                <a:cs typeface="Calibri" pitchFamily="34" charset="0"/>
              </a:rPr>
              <a:t>Minimum time required and avoid calculation error.</a:t>
            </a:r>
          </a:p>
        </p:txBody>
      </p:sp>
    </p:spTree>
    <p:extLst>
      <p:ext uri="{BB962C8B-B14F-4D97-AF65-F5344CB8AC3E}">
        <p14:creationId xmlns:p14="http://schemas.microsoft.com/office/powerpoint/2010/main" val="15197231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Times New Roman" pitchFamily="18" charset="0"/>
                <a:cs typeface="Times New Roman" pitchFamily="18" charset="0"/>
              </a:rPr>
              <a:t>Withdraw</a:t>
            </a:r>
            <a:endParaRPr lang="en-US" sz="2400" dirty="0">
              <a:latin typeface="Times New Roman" pitchFamily="18" charset="0"/>
              <a:cs typeface="Times New Roman" pitchFamily="18" charset="0"/>
            </a:endParaRPr>
          </a:p>
        </p:txBody>
      </p:sp>
      <p:pic>
        <p:nvPicPr>
          <p:cNvPr id="4" name="Content Placeholder 3" descr="C:\Users\LENOVO\Pictures\Screenshots\Screenshot (115).png"/>
          <p:cNvPicPr>
            <a:picLocks noGrp="1"/>
          </p:cNvPicPr>
          <p:nvPr>
            <p:ph sz="quarter" idx="1"/>
          </p:nvPr>
        </p:nvPicPr>
        <p:blipFill>
          <a:blip r:embed="rId2" cstate="print"/>
          <a:srcRect/>
          <a:stretch>
            <a:fillRect/>
          </a:stretch>
        </p:blipFill>
        <p:spPr bwMode="auto">
          <a:xfrm>
            <a:off x="500034" y="1571612"/>
            <a:ext cx="7890847" cy="48062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LENOVO\Pictures\Screenshots\Screenshot (116).png"/>
          <p:cNvPicPr>
            <a:picLocks noGrp="1"/>
          </p:cNvPicPr>
          <p:nvPr>
            <p:ph sz="quarter" idx="1"/>
          </p:nvPr>
        </p:nvPicPr>
        <p:blipFill>
          <a:blip r:embed="rId2" cstate="print"/>
          <a:srcRect/>
          <a:stretch>
            <a:fillRect/>
          </a:stretch>
        </p:blipFill>
        <p:spPr bwMode="auto">
          <a:xfrm>
            <a:off x="428596" y="1500174"/>
            <a:ext cx="8105161" cy="50720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latin typeface="Times New Roman" pitchFamily="18" charset="0"/>
                <a:cs typeface="Times New Roman" pitchFamily="18" charset="0"/>
              </a:rPr>
              <a:t>Deposit</a:t>
            </a:r>
            <a:endParaRPr lang="en-US" sz="2400" dirty="0">
              <a:latin typeface="Times New Roman" pitchFamily="18" charset="0"/>
              <a:cs typeface="Times New Roman" pitchFamily="18" charset="0"/>
            </a:endParaRPr>
          </a:p>
        </p:txBody>
      </p:sp>
      <p:pic>
        <p:nvPicPr>
          <p:cNvPr id="4" name="Content Placeholder 3" descr="C:\Users\LENOVO\Pictures\Screenshots\Screenshot (117).png"/>
          <p:cNvPicPr>
            <a:picLocks noGrp="1"/>
          </p:cNvPicPr>
          <p:nvPr>
            <p:ph sz="quarter" idx="1"/>
          </p:nvPr>
        </p:nvPicPr>
        <p:blipFill>
          <a:blip r:embed="rId2" cstate="print"/>
          <a:srcRect/>
          <a:stretch>
            <a:fillRect/>
          </a:stretch>
        </p:blipFill>
        <p:spPr bwMode="auto">
          <a:xfrm>
            <a:off x="642910" y="1571612"/>
            <a:ext cx="7605095" cy="48062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LENOVO\Pictures\Screenshots\Screenshot (118).png"/>
          <p:cNvPicPr>
            <a:picLocks noGrp="1"/>
          </p:cNvPicPr>
          <p:nvPr>
            <p:ph sz="quarter" idx="1"/>
          </p:nvPr>
        </p:nvPicPr>
        <p:blipFill>
          <a:blip r:embed="rId2" cstate="print"/>
          <a:srcRect/>
          <a:stretch>
            <a:fillRect/>
          </a:stretch>
        </p:blipFill>
        <p:spPr bwMode="auto">
          <a:xfrm>
            <a:off x="428596" y="1500174"/>
            <a:ext cx="8176599" cy="51634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latin typeface="Times New Roman" pitchFamily="18" charset="0"/>
                <a:cs typeface="Times New Roman" pitchFamily="18" charset="0"/>
              </a:rPr>
              <a:t>Transfer</a:t>
            </a:r>
            <a:endParaRPr lang="en-US" sz="2400" dirty="0">
              <a:latin typeface="Times New Roman" pitchFamily="18" charset="0"/>
              <a:cs typeface="Times New Roman" pitchFamily="18" charset="0"/>
            </a:endParaRPr>
          </a:p>
        </p:txBody>
      </p:sp>
      <p:pic>
        <p:nvPicPr>
          <p:cNvPr id="4" name="Content Placeholder 3" descr="C:\Users\LENOVO\Pictures\Screenshots\Screenshot (119).png"/>
          <p:cNvPicPr>
            <a:picLocks noGrp="1"/>
          </p:cNvPicPr>
          <p:nvPr>
            <p:ph sz="quarter" idx="1"/>
          </p:nvPr>
        </p:nvPicPr>
        <p:blipFill>
          <a:blip r:embed="rId2" cstate="print"/>
          <a:stretch>
            <a:fillRect/>
          </a:stretch>
        </p:blipFill>
        <p:spPr bwMode="auto">
          <a:xfrm>
            <a:off x="428596" y="1571612"/>
            <a:ext cx="8375830" cy="45189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LENOVO\Pictures\Screenshots\Screenshot (120).png"/>
          <p:cNvPicPr>
            <a:picLocks noGrp="1"/>
          </p:cNvPicPr>
          <p:nvPr>
            <p:ph sz="quarter" idx="1"/>
          </p:nvPr>
        </p:nvPicPr>
        <p:blipFill>
          <a:blip r:embed="rId2" cstate="print"/>
          <a:srcRect/>
          <a:stretch>
            <a:fillRect/>
          </a:stretch>
        </p:blipFill>
        <p:spPr bwMode="auto">
          <a:xfrm>
            <a:off x="428596" y="1500174"/>
            <a:ext cx="8248037" cy="50205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48680"/>
            <a:ext cx="6965245" cy="682592"/>
          </a:xfrm>
        </p:spPr>
        <p:txBody>
          <a:bodyPr>
            <a:normAutofit/>
          </a:bodyPr>
          <a:lstStyle/>
          <a:p>
            <a:r>
              <a:rPr lang="en-US" sz="2400" dirty="0" smtClean="0">
                <a:latin typeface="Times New Roman" pitchFamily="18" charset="0"/>
                <a:cs typeface="Times New Roman" pitchFamily="18" charset="0"/>
              </a:rPr>
              <a:t>Withdraw Report</a:t>
            </a:r>
            <a:endParaRPr lang="en-US" sz="2400" dirty="0">
              <a:latin typeface="Times New Roman" pitchFamily="18" charset="0"/>
              <a:cs typeface="Times New Roman" pitchFamily="18" charset="0"/>
            </a:endParaRPr>
          </a:p>
        </p:txBody>
      </p:sp>
      <p:pic>
        <p:nvPicPr>
          <p:cNvPr id="4" name="Content Placeholder 3" descr="C:\Users\LENOVO\Pictures\Screenshots\New folder\Screenshot (93).png"/>
          <p:cNvPicPr>
            <a:picLocks noGrp="1"/>
          </p:cNvPicPr>
          <p:nvPr>
            <p:ph sz="quarter" idx="1"/>
          </p:nvPr>
        </p:nvPicPr>
        <p:blipFill>
          <a:blip r:embed="rId2"/>
          <a:srcRect/>
          <a:stretch>
            <a:fillRect/>
          </a:stretch>
        </p:blipFill>
        <p:spPr bwMode="auto">
          <a:xfrm>
            <a:off x="571472" y="1500174"/>
            <a:ext cx="7945440" cy="51435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620688"/>
            <a:ext cx="6965245" cy="754030"/>
          </a:xfrm>
        </p:spPr>
        <p:txBody>
          <a:bodyPr>
            <a:normAutofit/>
          </a:bodyPr>
          <a:lstStyle/>
          <a:p>
            <a:r>
              <a:rPr lang="en-US" sz="2400" dirty="0" smtClean="0">
                <a:latin typeface="Times New Roman" pitchFamily="18" charset="0"/>
                <a:cs typeface="Times New Roman" pitchFamily="18" charset="0"/>
              </a:rPr>
              <a:t>Deposit Report </a:t>
            </a:r>
            <a:endParaRPr lang="en-US" sz="2400" dirty="0">
              <a:latin typeface="Times New Roman" pitchFamily="18" charset="0"/>
              <a:cs typeface="Times New Roman" pitchFamily="18" charset="0"/>
            </a:endParaRPr>
          </a:p>
        </p:txBody>
      </p:sp>
      <p:pic>
        <p:nvPicPr>
          <p:cNvPr id="4" name="Content Placeholder 3" descr="C:\Users\LENOVO\Pictures\Screenshots\New folder\Screenshot (94).png"/>
          <p:cNvPicPr>
            <a:picLocks noGrp="1"/>
          </p:cNvPicPr>
          <p:nvPr>
            <p:ph sz="quarter" idx="1"/>
          </p:nvPr>
        </p:nvPicPr>
        <p:blipFill>
          <a:blip r:embed="rId2"/>
          <a:srcRect/>
          <a:stretch>
            <a:fillRect/>
          </a:stretch>
        </p:blipFill>
        <p:spPr bwMode="auto">
          <a:xfrm>
            <a:off x="642910" y="1428736"/>
            <a:ext cx="7874034" cy="54292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620688"/>
            <a:ext cx="6965245" cy="682591"/>
          </a:xfrm>
        </p:spPr>
        <p:txBody>
          <a:bodyPr>
            <a:normAutofit/>
          </a:bodyPr>
          <a:lstStyle/>
          <a:p>
            <a:r>
              <a:rPr lang="en-US" sz="2400" dirty="0" smtClean="0">
                <a:latin typeface="Times New Roman" pitchFamily="18" charset="0"/>
                <a:cs typeface="Times New Roman" pitchFamily="18" charset="0"/>
              </a:rPr>
              <a:t>Transfer Report </a:t>
            </a:r>
            <a:endParaRPr lang="en-US" sz="2400" dirty="0">
              <a:latin typeface="Times New Roman" pitchFamily="18" charset="0"/>
              <a:cs typeface="Times New Roman" pitchFamily="18" charset="0"/>
            </a:endParaRPr>
          </a:p>
        </p:txBody>
      </p:sp>
      <p:pic>
        <p:nvPicPr>
          <p:cNvPr id="4" name="Content Placeholder 3" descr="C:\Users\LENOVO\Pictures\Screenshots\New folder\Screenshot (95).png"/>
          <p:cNvPicPr>
            <a:picLocks noGrp="1"/>
          </p:cNvPicPr>
          <p:nvPr>
            <p:ph sz="quarter" idx="1"/>
          </p:nvPr>
        </p:nvPicPr>
        <p:blipFill>
          <a:blip r:embed="rId2"/>
          <a:srcRect/>
          <a:stretch>
            <a:fillRect/>
          </a:stretch>
        </p:blipFill>
        <p:spPr bwMode="auto">
          <a:xfrm>
            <a:off x="571472" y="1428736"/>
            <a:ext cx="7945472" cy="52864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smtClean="0">
                <a:latin typeface="Times New Roman" pitchFamily="18" charset="0"/>
                <a:cs typeface="Times New Roman" pitchFamily="18" charset="0"/>
              </a:rPr>
              <a:t>Future Enhancement</a:t>
            </a:r>
            <a:r>
              <a:rPr lang="en-US" sz="2400" dirty="0" smtClean="0">
                <a:latin typeface="Times New Roman" pitchFamily="18" charset="0"/>
                <a:cs typeface="Times New Roman" pitchFamily="18" charset="0"/>
              </a:rPr>
              <a:t/>
            </a:r>
            <a:br>
              <a:rPr lang="en-US" sz="2400" dirty="0" smtClean="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539552" y="1571612"/>
            <a:ext cx="8208912" cy="5097748"/>
          </a:xfrm>
        </p:spPr>
        <p:txBody>
          <a:bodyPr>
            <a:noAutofit/>
          </a:bodyPr>
          <a:lstStyle/>
          <a:p>
            <a:pPr algn="just"/>
            <a:r>
              <a:rPr lang="en-US" sz="1600" dirty="0" smtClean="0">
                <a:latin typeface="Calibri" pitchFamily="34" charset="0"/>
                <a:cs typeface="Calibri" pitchFamily="34" charset="0"/>
              </a:rPr>
              <a:t>The </a:t>
            </a:r>
            <a:r>
              <a:rPr lang="en-US" sz="1600" dirty="0" smtClean="0">
                <a:latin typeface="Calibri" pitchFamily="34" charset="0"/>
                <a:cs typeface="Calibri" pitchFamily="34" charset="0"/>
              </a:rPr>
              <a:t>“banking management system” is a big and ambitious project. To know what </a:t>
            </a:r>
            <a:r>
              <a:rPr lang="en-US" sz="1600" dirty="0" smtClean="0">
                <a:latin typeface="Calibri" pitchFamily="34" charset="0"/>
                <a:cs typeface="Calibri" pitchFamily="34" charset="0"/>
              </a:rPr>
              <a:t> </a:t>
            </a:r>
            <a:r>
              <a:rPr lang="en-US" sz="1600" dirty="0" smtClean="0">
                <a:latin typeface="Calibri" pitchFamily="34" charset="0"/>
                <a:cs typeface="Calibri" pitchFamily="34" charset="0"/>
              </a:rPr>
              <a:t>the future of online banking when you think of online banking, you probably think about a computer (either a desktop or laptop), a three or four step security process and then an interface that lets you view the balance of your various bank accounts and credit cards, whilst permitting you to transfer money, deposit money. </a:t>
            </a:r>
            <a:endParaRPr lang="en-US" sz="1600" dirty="0" smtClean="0">
              <a:latin typeface="Calibri" pitchFamily="34" charset="0"/>
              <a:cs typeface="Calibri" pitchFamily="34" charset="0"/>
            </a:endParaRPr>
          </a:p>
          <a:p>
            <a:pPr marL="0" indent="0" algn="just">
              <a:buNone/>
            </a:pPr>
            <a:r>
              <a:rPr lang="en-US" sz="1600" dirty="0" smtClean="0">
                <a:latin typeface="Calibri" pitchFamily="34" charset="0"/>
                <a:cs typeface="Calibri" pitchFamily="34" charset="0"/>
              </a:rPr>
              <a:t> </a:t>
            </a:r>
          </a:p>
          <a:p>
            <a:pPr algn="just"/>
            <a:r>
              <a:rPr lang="en-US" sz="1600" dirty="0" smtClean="0">
                <a:latin typeface="Calibri" pitchFamily="34" charset="0"/>
                <a:cs typeface="Calibri" pitchFamily="34" charset="0"/>
              </a:rPr>
              <a:t>The most valuable future looks are following below: </a:t>
            </a:r>
          </a:p>
          <a:p>
            <a:pPr algn="just"/>
            <a:endParaRPr lang="en-US" sz="1600" dirty="0" smtClean="0">
              <a:latin typeface="Calibri" pitchFamily="34" charset="0"/>
              <a:cs typeface="Calibri" pitchFamily="34" charset="0"/>
            </a:endParaRPr>
          </a:p>
          <a:p>
            <a:pPr algn="just"/>
            <a:r>
              <a:rPr lang="en-US" sz="1600" dirty="0" smtClean="0">
                <a:latin typeface="Calibri" pitchFamily="34" charset="0"/>
                <a:cs typeface="Calibri" pitchFamily="34" charset="0"/>
              </a:rPr>
              <a:t> More branches of the bank, maybe it will be international, that means more ATM machines outside. </a:t>
            </a:r>
          </a:p>
          <a:p>
            <a:pPr algn="just"/>
            <a:endParaRPr lang="en-US" sz="1600" dirty="0" smtClean="0">
              <a:latin typeface="Calibri" pitchFamily="34" charset="0"/>
              <a:cs typeface="Calibri" pitchFamily="34" charset="0"/>
            </a:endParaRPr>
          </a:p>
          <a:p>
            <a:pPr algn="just"/>
            <a:r>
              <a:rPr lang="en-US" sz="1600" dirty="0" smtClean="0">
                <a:latin typeface="Calibri" pitchFamily="34" charset="0"/>
                <a:cs typeface="Calibri" pitchFamily="34" charset="0"/>
              </a:rPr>
              <a:t>Customer issues development based on their needs, so the help desk will be aware of their needs and easy to use. </a:t>
            </a:r>
          </a:p>
          <a:p>
            <a:pPr marL="0" indent="0" algn="just">
              <a:buNone/>
            </a:pPr>
            <a:r>
              <a:rPr lang="en-US" sz="1600" dirty="0" smtClean="0">
                <a:latin typeface="Calibri" pitchFamily="34" charset="0"/>
                <a:cs typeface="Calibri" pitchFamily="34" charset="0"/>
              </a:rPr>
              <a:t>      </a:t>
            </a:r>
            <a:endParaRPr lang="en-US" sz="1600" dirty="0" smtClean="0">
              <a:latin typeface="Calibri" pitchFamily="34" charset="0"/>
              <a:cs typeface="Calibri" pitchFamily="34" charset="0"/>
            </a:endParaRPr>
          </a:p>
          <a:p>
            <a:pPr algn="just"/>
            <a:r>
              <a:rPr lang="en-US" sz="1600" dirty="0" smtClean="0">
                <a:latin typeface="Calibri" pitchFamily="34" charset="0"/>
                <a:cs typeface="Calibri" pitchFamily="34" charset="0"/>
              </a:rPr>
              <a:t>Developing </a:t>
            </a:r>
            <a:r>
              <a:rPr lang="en-US" sz="1600" dirty="0" smtClean="0">
                <a:latin typeface="Calibri" pitchFamily="34" charset="0"/>
                <a:cs typeface="Calibri" pitchFamily="34" charset="0"/>
              </a:rPr>
              <a:t>a mobile app for banking system that help users to do the obtained his operations without go to the bank only he need to sign in using his A/C No. And password and then use your own pin. Finally the system will update automatically</a:t>
            </a:r>
            <a:r>
              <a:rPr lang="en-US" sz="1600" dirty="0" smtClean="0">
                <a:latin typeface="Calibri" pitchFamily="34" charset="0"/>
                <a:cs typeface="Calibri" pitchFamily="34" charset="0"/>
              </a:rPr>
              <a:t>.</a:t>
            </a:r>
            <a:r>
              <a:rPr lang="en-US" sz="1600" dirty="0" smtClean="0">
                <a:latin typeface="Calibri" pitchFamily="34" charset="0"/>
                <a:cs typeface="Calibri" pitchFamily="34" charset="0"/>
              </a:rPr>
              <a:t> </a:t>
            </a:r>
          </a:p>
          <a:p>
            <a:pPr algn="just"/>
            <a:endParaRPr lang="en-US" sz="16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332656"/>
            <a:ext cx="6965245" cy="1202485"/>
          </a:xfrm>
        </p:spPr>
        <p:txBody>
          <a:bodyPr>
            <a:normAutofit/>
          </a:bodyPr>
          <a:lstStyle/>
          <a:p>
            <a:r>
              <a:rPr lang="en-US" sz="2400" b="1" dirty="0" smtClean="0">
                <a:latin typeface="Times New Roman" pitchFamily="18" charset="0"/>
                <a:cs typeface="Times New Roman" pitchFamily="18" charset="0"/>
              </a:rPr>
              <a:t>Scope of the System</a:t>
            </a:r>
            <a:endParaRPr lang="en-US" sz="24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1142976" y="1571612"/>
            <a:ext cx="7317456" cy="4572032"/>
          </a:xfrm>
        </p:spPr>
        <p:txBody>
          <a:bodyPr>
            <a:normAutofit fontScale="77500" lnSpcReduction="20000"/>
          </a:bodyPr>
          <a:lstStyle/>
          <a:p>
            <a:pPr algn="just">
              <a:buNone/>
            </a:pPr>
            <a:r>
              <a:rPr lang="en-US" sz="2500" dirty="0" smtClean="0">
                <a:latin typeface="Calibri" pitchFamily="34" charset="0"/>
                <a:cs typeface="Calibri" pitchFamily="34" charset="0"/>
              </a:rPr>
              <a:t>     The banks in today’s business environment. This exponential growth   of  Banks is attributed mainly to their much better local reach, personal interaction with customers, and their ability to catch the nerve of the local </a:t>
            </a:r>
            <a:r>
              <a:rPr lang="en-US" sz="2500" dirty="0" smtClean="0">
                <a:latin typeface="Calibri" pitchFamily="34" charset="0"/>
                <a:cs typeface="Calibri" pitchFamily="34" charset="0"/>
              </a:rPr>
              <a:t>.</a:t>
            </a:r>
          </a:p>
          <a:p>
            <a:pPr algn="just">
              <a:buNone/>
            </a:pPr>
            <a:r>
              <a:rPr lang="en-US" sz="2500" dirty="0" smtClean="0">
                <a:latin typeface="Calibri" pitchFamily="34" charset="0"/>
                <a:cs typeface="Calibri" pitchFamily="34" charset="0"/>
              </a:rPr>
              <a:t> </a:t>
            </a:r>
          </a:p>
          <a:p>
            <a:pPr algn="just">
              <a:buNone/>
            </a:pPr>
            <a:r>
              <a:rPr lang="en-US" sz="2500" dirty="0" smtClean="0">
                <a:latin typeface="Calibri" pitchFamily="34" charset="0"/>
                <a:cs typeface="Calibri" pitchFamily="34" charset="0"/>
              </a:rPr>
              <a:t>       Initial information the followings are some of the objective of the study –</a:t>
            </a:r>
          </a:p>
          <a:p>
            <a:pPr algn="just">
              <a:buNone/>
            </a:pPr>
            <a:endParaRPr lang="en-US" sz="2500" dirty="0" smtClean="0">
              <a:latin typeface="Calibri" pitchFamily="34" charset="0"/>
              <a:cs typeface="Calibri" pitchFamily="34" charset="0"/>
            </a:endParaRPr>
          </a:p>
          <a:p>
            <a:pPr marL="514350" lvl="0" indent="-514350" algn="just">
              <a:buFont typeface="+mj-lt"/>
              <a:buAutoNum type="romanUcPeriod"/>
            </a:pPr>
            <a:r>
              <a:rPr lang="en-US" sz="2500" dirty="0" smtClean="0">
                <a:latin typeface="Calibri" pitchFamily="34" charset="0"/>
                <a:cs typeface="Calibri" pitchFamily="34" charset="0"/>
              </a:rPr>
              <a:t>To study the Information Technology in view of research study.</a:t>
            </a:r>
          </a:p>
          <a:p>
            <a:pPr marL="514350" lvl="0" indent="-514350" algn="just">
              <a:buFont typeface="+mj-lt"/>
              <a:buAutoNum type="romanUcPeriod"/>
            </a:pPr>
            <a:endParaRPr lang="en-US" sz="2500" dirty="0" smtClean="0">
              <a:latin typeface="Calibri" pitchFamily="34" charset="0"/>
              <a:cs typeface="Calibri" pitchFamily="34" charset="0"/>
            </a:endParaRPr>
          </a:p>
          <a:p>
            <a:pPr marL="514350" lvl="0" indent="-514350" algn="just">
              <a:buFont typeface="+mj-lt"/>
              <a:buAutoNum type="romanUcPeriod"/>
            </a:pPr>
            <a:r>
              <a:rPr lang="en-US" sz="2500" dirty="0" smtClean="0">
                <a:latin typeface="Calibri" pitchFamily="34" charset="0"/>
                <a:cs typeface="Calibri" pitchFamily="34" charset="0"/>
              </a:rPr>
              <a:t>To study the use of Information technological means in the system.</a:t>
            </a:r>
          </a:p>
          <a:p>
            <a:pPr marL="514350" lvl="0" indent="-514350" algn="just">
              <a:buFont typeface="+mj-lt"/>
              <a:buAutoNum type="romanUcPeriod"/>
            </a:pPr>
            <a:endParaRPr lang="en-US" sz="2500" dirty="0" smtClean="0">
              <a:latin typeface="Calibri" pitchFamily="34" charset="0"/>
              <a:cs typeface="Calibri" pitchFamily="34" charset="0"/>
            </a:endParaRPr>
          </a:p>
          <a:p>
            <a:pPr marL="514350" lvl="0" indent="-514350" algn="just">
              <a:buFont typeface="+mj-lt"/>
              <a:buAutoNum type="romanUcPeriod"/>
            </a:pPr>
            <a:r>
              <a:rPr lang="en-US" sz="2500" dirty="0" smtClean="0">
                <a:latin typeface="Calibri" pitchFamily="34" charset="0"/>
                <a:cs typeface="Calibri" pitchFamily="34" charset="0"/>
              </a:rPr>
              <a:t>To study the feedback of the past transaction system.</a:t>
            </a:r>
          </a:p>
          <a:p>
            <a:pPr marL="514350" lvl="0" indent="-514350">
              <a:buFont typeface="+mj-lt"/>
              <a:buAutoNum type="romanUcPeriod"/>
            </a:pPr>
            <a:endParaRPr lang="en-US" sz="2500" dirty="0" smtClean="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smtClean="0">
                <a:latin typeface="Times New Roman" pitchFamily="18" charset="0"/>
                <a:cs typeface="Times New Roman" pitchFamily="18" charset="0"/>
              </a:rPr>
              <a:t>Bibliography</a:t>
            </a:r>
            <a:endParaRPr lang="en-IN" sz="2400"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1285852" y="1785926"/>
            <a:ext cx="6572296" cy="4929222"/>
          </a:xfrm>
        </p:spPr>
        <p:txBody>
          <a:bodyPr>
            <a:noAutofit/>
          </a:bodyPr>
          <a:lstStyle/>
          <a:p>
            <a:pPr marL="400050" indent="-400050">
              <a:buNone/>
            </a:pPr>
            <a:r>
              <a:rPr lang="en-US" sz="1600" dirty="0" smtClean="0">
                <a:latin typeface="Times New Roman" pitchFamily="18" charset="0"/>
                <a:cs typeface="Times New Roman" pitchFamily="18" charset="0"/>
              </a:rPr>
              <a:t>Online reference:</a:t>
            </a:r>
          </a:p>
          <a:p>
            <a:pPr marL="400050" lvl="0" indent="-400050">
              <a:lnSpc>
                <a:spcPct val="150000"/>
              </a:lnSpc>
              <a:buNone/>
            </a:pPr>
            <a:r>
              <a:rPr lang="en-US" sz="1600" dirty="0" smtClean="0">
                <a:latin typeface="Times New Roman" pitchFamily="18" charset="0"/>
                <a:cs typeface="Times New Roman" pitchFamily="18" charset="0"/>
              </a:rPr>
              <a:t> </a:t>
            </a:r>
          </a:p>
          <a:p>
            <a:pPr marL="400050" indent="-400050">
              <a:lnSpc>
                <a:spcPct val="150000"/>
              </a:lnSpc>
              <a:buFont typeface="+mj-lt"/>
              <a:buAutoNum type="romanUcPeriod"/>
            </a:pPr>
            <a:r>
              <a:rPr lang="en-US" sz="1600" dirty="0" smtClean="0">
                <a:latin typeface="Times New Roman" pitchFamily="18" charset="0"/>
                <a:cs typeface="Times New Roman" pitchFamily="18" charset="0"/>
              </a:rPr>
              <a:t>Website: http://www.uml-diagrams.org</a:t>
            </a:r>
          </a:p>
          <a:p>
            <a:pPr marL="400050" lvl="0" indent="-400050">
              <a:lnSpc>
                <a:spcPct val="150000"/>
              </a:lnSpc>
              <a:buFont typeface="+mj-lt"/>
              <a:buAutoNum type="romanUcPeriod"/>
            </a:pPr>
            <a:r>
              <a:rPr lang="en-US" sz="1600" dirty="0" smtClean="0">
                <a:latin typeface="Times New Roman" pitchFamily="18" charset="0"/>
                <a:cs typeface="Times New Roman" pitchFamily="18" charset="0"/>
              </a:rPr>
              <a:t>www.scribd.com</a:t>
            </a:r>
          </a:p>
          <a:p>
            <a:pPr marL="400050" lvl="0" indent="-400050">
              <a:lnSpc>
                <a:spcPct val="150000"/>
              </a:lnSpc>
              <a:buFont typeface="+mj-lt"/>
              <a:buAutoNum type="romanUcPeriod"/>
            </a:pPr>
            <a:r>
              <a:rPr lang="en-US" sz="1600" dirty="0" smtClean="0">
                <a:latin typeface="Times New Roman" pitchFamily="18" charset="0"/>
                <a:cs typeface="Times New Roman" pitchFamily="18" charset="0"/>
              </a:rPr>
              <a:t>www.visual.com</a:t>
            </a:r>
          </a:p>
          <a:p>
            <a:pPr marL="400050" lvl="0" indent="-400050">
              <a:lnSpc>
                <a:spcPct val="150000"/>
              </a:lnSpc>
              <a:buFont typeface="+mj-lt"/>
              <a:buAutoNum type="romanUcPeriod"/>
            </a:pPr>
            <a:r>
              <a:rPr lang="en-US" sz="1600" dirty="0" smtClean="0">
                <a:latin typeface="Times New Roman" pitchFamily="18" charset="0"/>
                <a:cs typeface="Times New Roman" pitchFamily="18" charset="0"/>
              </a:rPr>
              <a:t>Research Gate (Md. Jasim Uddin) www.researchgate.net/publication/31293322_Bank _Account_Management_System</a:t>
            </a:r>
          </a:p>
          <a:p>
            <a:pPr marL="400050" lvl="0" indent="-400050">
              <a:lnSpc>
                <a:spcPct val="150000"/>
              </a:lnSpc>
              <a:buFont typeface="+mj-lt"/>
              <a:buAutoNum type="romanUcPeriod"/>
            </a:pPr>
            <a:r>
              <a:rPr lang="en-US" sz="1600" dirty="0" smtClean="0">
                <a:latin typeface="Times New Roman" pitchFamily="18" charset="0"/>
                <a:cs typeface="Times New Roman" pitchFamily="18" charset="0"/>
              </a:rPr>
              <a:t>VB.NET by Steven Holzner reference Black Book.</a:t>
            </a:r>
          </a:p>
          <a:p>
            <a:pPr marL="400050" indent="-400050">
              <a:buFont typeface="+mj-lt"/>
              <a:buAutoNum type="romanUcPeriod"/>
            </a:pP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5513763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2357430"/>
            <a:ext cx="6965245" cy="1202485"/>
          </a:xfrm>
        </p:spPr>
        <p:txBody>
          <a:bodyPr/>
          <a:lstStyle/>
          <a:p>
            <a:pPr algn="ctr"/>
            <a:r>
              <a:rPr lang="en-US" b="1" dirty="0" smtClean="0">
                <a:latin typeface="Times New Roman" pitchFamily="18" charset="0"/>
                <a:cs typeface="Times New Roman" pitchFamily="18" charset="0"/>
              </a:rPr>
              <a:t>THE END </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latin typeface="Times New Roman" pitchFamily="18" charset="0"/>
                <a:cs typeface="Times New Roman" pitchFamily="18" charset="0"/>
              </a:rPr>
              <a:t>Goals and </a:t>
            </a:r>
            <a:r>
              <a:rPr lang="en-IN" sz="2400" b="1" dirty="0" smtClean="0">
                <a:latin typeface="Times New Roman" pitchFamily="18" charset="0"/>
                <a:cs typeface="Times New Roman" pitchFamily="18" charset="0"/>
              </a:rPr>
              <a:t>Objectives</a:t>
            </a:r>
            <a:endParaRPr lang="en-IN" sz="2400" b="1"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marL="514350" indent="-514350">
              <a:lnSpc>
                <a:spcPct val="150000"/>
              </a:lnSpc>
              <a:buFont typeface="+mj-lt"/>
              <a:buAutoNum type="arabicPeriod"/>
            </a:pPr>
            <a:r>
              <a:rPr lang="en-IN" sz="2000" dirty="0" smtClean="0">
                <a:latin typeface="Times New Roman" pitchFamily="18" charset="0"/>
                <a:cs typeface="Times New Roman" pitchFamily="18" charset="0"/>
              </a:rPr>
              <a:t>Main Goals.</a:t>
            </a:r>
          </a:p>
          <a:p>
            <a:pPr marL="457200" indent="-457200">
              <a:lnSpc>
                <a:spcPct val="150000"/>
              </a:lnSpc>
              <a:buFont typeface="+mj-lt"/>
              <a:buAutoNum type="arabicPeriod"/>
            </a:pPr>
            <a:r>
              <a:rPr lang="en-IN" sz="2000" dirty="0" smtClean="0">
                <a:latin typeface="Times New Roman" pitchFamily="18" charset="0"/>
                <a:cs typeface="Times New Roman" pitchFamily="18" charset="0"/>
              </a:rPr>
              <a:t>Customer Satisfaction.</a:t>
            </a:r>
          </a:p>
          <a:p>
            <a:pPr marL="457200" indent="-457200">
              <a:lnSpc>
                <a:spcPct val="150000"/>
              </a:lnSpc>
              <a:buFont typeface="+mj-lt"/>
              <a:buAutoNum type="arabicPeriod"/>
            </a:pPr>
            <a:r>
              <a:rPr lang="en-IN" sz="2000" dirty="0" smtClean="0">
                <a:latin typeface="Times New Roman" pitchFamily="18" charset="0"/>
                <a:cs typeface="Times New Roman" pitchFamily="18" charset="0"/>
              </a:rPr>
              <a:t>Saving </a:t>
            </a:r>
            <a:r>
              <a:rPr lang="en-IN" sz="2000" dirty="0">
                <a:latin typeface="Times New Roman" pitchFamily="18" charset="0"/>
                <a:cs typeface="Times New Roman" pitchFamily="18" charset="0"/>
              </a:rPr>
              <a:t>Customer </a:t>
            </a:r>
            <a:r>
              <a:rPr lang="en-IN" sz="2000" dirty="0" smtClean="0">
                <a:latin typeface="Times New Roman" pitchFamily="18" charset="0"/>
                <a:cs typeface="Times New Roman" pitchFamily="18" charset="0"/>
              </a:rPr>
              <a:t>Time</a:t>
            </a:r>
            <a:r>
              <a:rPr lang="en-IN" sz="2000" dirty="0">
                <a:latin typeface="Times New Roman" pitchFamily="18" charset="0"/>
                <a:cs typeface="Times New Roman" pitchFamily="18" charset="0"/>
              </a:rPr>
              <a:t>.</a:t>
            </a:r>
            <a:endParaRPr lang="en-IN" sz="2000" dirty="0" smtClean="0">
              <a:latin typeface="Times New Roman" pitchFamily="18" charset="0"/>
              <a:cs typeface="Times New Roman" pitchFamily="18" charset="0"/>
            </a:endParaRPr>
          </a:p>
          <a:p>
            <a:pPr marL="457200" indent="-457200">
              <a:lnSpc>
                <a:spcPct val="150000"/>
              </a:lnSpc>
              <a:buFont typeface="+mj-lt"/>
              <a:buAutoNum type="arabicPeriod"/>
            </a:pPr>
            <a:r>
              <a:rPr lang="en-IN" sz="2000" dirty="0" smtClean="0">
                <a:latin typeface="Times New Roman" pitchFamily="18" charset="0"/>
                <a:cs typeface="Times New Roman" pitchFamily="18" charset="0"/>
              </a:rPr>
              <a:t>Protecting </a:t>
            </a:r>
            <a:r>
              <a:rPr lang="en-IN" sz="2000" dirty="0">
                <a:latin typeface="Times New Roman" pitchFamily="18" charset="0"/>
                <a:cs typeface="Times New Roman" pitchFamily="18" charset="0"/>
              </a:rPr>
              <a:t>the Customer .</a:t>
            </a:r>
            <a:endParaRPr lang="en-IN" sz="2000" dirty="0" smtClean="0">
              <a:latin typeface="Times New Roman" pitchFamily="18" charset="0"/>
              <a:cs typeface="Times New Roman" pitchFamily="18" charset="0"/>
            </a:endParaRPr>
          </a:p>
          <a:p>
            <a:pPr marL="457200" indent="-457200">
              <a:lnSpc>
                <a:spcPct val="150000"/>
              </a:lnSpc>
              <a:buFont typeface="+mj-lt"/>
              <a:buAutoNum type="arabicPeriod"/>
            </a:pPr>
            <a:r>
              <a:rPr lang="en-IN" sz="2000" dirty="0" smtClean="0">
                <a:latin typeface="Times New Roman" pitchFamily="18" charset="0"/>
                <a:cs typeface="Times New Roman" pitchFamily="18" charset="0"/>
              </a:rPr>
              <a:t>Transferring Money.</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560959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331640" y="1556792"/>
            <a:ext cx="6302155" cy="4437209"/>
          </a:xfrm>
        </p:spPr>
        <p:txBody>
          <a:bodyPr>
            <a:normAutofit/>
          </a:bodyPr>
          <a:lstStyle/>
          <a:p>
            <a:pPr marL="0" indent="0" algn="just">
              <a:buNone/>
            </a:pPr>
            <a:r>
              <a:rPr lang="en-IN" sz="2000" dirty="0">
                <a:latin typeface="Times New Roman" pitchFamily="18" charset="0"/>
                <a:cs typeface="Times New Roman" pitchFamily="18" charset="0"/>
              </a:rPr>
              <a:t>1. Main Goals</a:t>
            </a:r>
            <a:r>
              <a:rPr lang="en-IN" sz="2000"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a:p>
            <a:pPr marL="0" indent="0" algn="just">
              <a:buNone/>
            </a:pPr>
            <a:r>
              <a:rPr lang="en-IN" sz="2000" dirty="0">
                <a:latin typeface="Times New Roman" pitchFamily="18" charset="0"/>
                <a:cs typeface="Times New Roman" pitchFamily="18" charset="0"/>
              </a:rPr>
              <a:t>Our </a:t>
            </a:r>
            <a:r>
              <a:rPr lang="en-IN" sz="2000" dirty="0" smtClean="0">
                <a:latin typeface="Times New Roman" pitchFamily="18" charset="0"/>
                <a:cs typeface="Times New Roman" pitchFamily="18" charset="0"/>
              </a:rPr>
              <a:t>main motto </a:t>
            </a:r>
            <a:r>
              <a:rPr lang="en-IN" sz="2000" dirty="0">
                <a:latin typeface="Times New Roman" pitchFamily="18" charset="0"/>
                <a:cs typeface="Times New Roman" pitchFamily="18" charset="0"/>
              </a:rPr>
              <a:t>is to develop a software program for managing the entire </a:t>
            </a:r>
            <a:r>
              <a:rPr lang="en-IN" sz="2000" dirty="0" smtClean="0">
                <a:latin typeface="Times New Roman" pitchFamily="18" charset="0"/>
                <a:cs typeface="Times New Roman" pitchFamily="18" charset="0"/>
              </a:rPr>
              <a:t>bank process </a:t>
            </a:r>
            <a:r>
              <a:rPr lang="en-IN" sz="2000" dirty="0">
                <a:latin typeface="Times New Roman" pitchFamily="18" charset="0"/>
                <a:cs typeface="Times New Roman" pitchFamily="18" charset="0"/>
              </a:rPr>
              <a:t>related to </a:t>
            </a:r>
            <a:r>
              <a:rPr lang="en-IN" sz="2000" dirty="0" smtClean="0">
                <a:latin typeface="Times New Roman" pitchFamily="18" charset="0"/>
                <a:cs typeface="Times New Roman" pitchFamily="18" charset="0"/>
              </a:rPr>
              <a:t>Admin manage accounts of </a:t>
            </a:r>
            <a:r>
              <a:rPr lang="en-IN" sz="2000" dirty="0">
                <a:latin typeface="Times New Roman" pitchFamily="18" charset="0"/>
                <a:cs typeface="Times New Roman" pitchFamily="18" charset="0"/>
              </a:rPr>
              <a:t>customer </a:t>
            </a:r>
            <a:r>
              <a:rPr lang="en-IN" sz="2000" dirty="0" smtClean="0">
                <a:latin typeface="Times New Roman" pitchFamily="18" charset="0"/>
                <a:cs typeface="Times New Roman" pitchFamily="18" charset="0"/>
              </a:rPr>
              <a:t>and </a:t>
            </a:r>
            <a:r>
              <a:rPr lang="en-IN" sz="2000" dirty="0">
                <a:latin typeface="Times New Roman" pitchFamily="18" charset="0"/>
                <a:cs typeface="Times New Roman" pitchFamily="18" charset="0"/>
              </a:rPr>
              <a:t>to keep </a:t>
            </a:r>
            <a:r>
              <a:rPr lang="en-IN" sz="2000" dirty="0" smtClean="0">
                <a:latin typeface="Times New Roman" pitchFamily="18" charset="0"/>
                <a:cs typeface="Times New Roman" pitchFamily="18" charset="0"/>
              </a:rPr>
              <a:t>each every </a:t>
            </a:r>
            <a:r>
              <a:rPr lang="en-IN" sz="2000" dirty="0">
                <a:latin typeface="Times New Roman" pitchFamily="18" charset="0"/>
                <a:cs typeface="Times New Roman" pitchFamily="18" charset="0"/>
              </a:rPr>
              <a:t>track about their property and their various transaction </a:t>
            </a:r>
            <a:r>
              <a:rPr lang="en-IN" sz="2000" dirty="0" smtClean="0">
                <a:latin typeface="Times New Roman" pitchFamily="18" charset="0"/>
                <a:cs typeface="Times New Roman" pitchFamily="18" charset="0"/>
              </a:rPr>
              <a:t>processes efficiently.</a:t>
            </a:r>
          </a:p>
          <a:p>
            <a:pPr marL="0" indent="0" algn="just">
              <a:buNone/>
            </a:pPr>
            <a:endParaRPr lang="en-IN" dirty="0" smtClean="0">
              <a:latin typeface="Times New Roman" pitchFamily="18" charset="0"/>
              <a:cs typeface="Times New Roman" pitchFamily="18" charset="0"/>
            </a:endParaRPr>
          </a:p>
          <a:p>
            <a:pPr marL="0" indent="0" algn="just">
              <a:buNone/>
            </a:pPr>
            <a:r>
              <a:rPr lang="en-IN" sz="2000" dirty="0" smtClean="0">
                <a:latin typeface="Times New Roman" pitchFamily="18" charset="0"/>
                <a:cs typeface="Times New Roman" pitchFamily="18" charset="0"/>
              </a:rPr>
              <a:t>2. Customer Satisfaction:-</a:t>
            </a:r>
          </a:p>
          <a:p>
            <a:pPr marL="0" indent="0" algn="just">
              <a:buNone/>
            </a:pPr>
            <a:r>
              <a:rPr lang="en-IN" sz="2000" dirty="0" smtClean="0">
                <a:latin typeface="Times New Roman" pitchFamily="18" charset="0"/>
                <a:cs typeface="Times New Roman" pitchFamily="18" charset="0"/>
              </a:rPr>
              <a:t>Client can do his operations comfortably without any risk or losing of his privacy. Our software will perform and full fill all the tasks that any customer would desire.</a:t>
            </a:r>
          </a:p>
          <a:p>
            <a:pPr marL="0" indent="0" algn="just">
              <a:buNone/>
            </a:pPr>
            <a:endParaRPr lang="en-IN" dirty="0" smtClean="0">
              <a:latin typeface="Times New Roman" pitchFamily="18" charset="0"/>
              <a:cs typeface="Times New Roman" pitchFamily="18" charset="0"/>
            </a:endParaRPr>
          </a:p>
          <a:p>
            <a:pPr marL="0" indent="0" algn="just">
              <a:buNone/>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87629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1259632" y="1628800"/>
            <a:ext cx="6373593" cy="4437209"/>
          </a:xfrm>
        </p:spPr>
        <p:txBody>
          <a:bodyPr>
            <a:normAutofit/>
          </a:bodyPr>
          <a:lstStyle/>
          <a:p>
            <a:pPr marL="0" indent="0" algn="just">
              <a:buNone/>
            </a:pPr>
            <a:r>
              <a:rPr lang="en-IN" sz="2000" dirty="0" smtClean="0">
                <a:latin typeface="Times New Roman" pitchFamily="18" charset="0"/>
                <a:cs typeface="Times New Roman" pitchFamily="18" charset="0"/>
              </a:rPr>
              <a:t>3. Saving </a:t>
            </a:r>
            <a:r>
              <a:rPr lang="en-IN" sz="2000" dirty="0">
                <a:latin typeface="Times New Roman" pitchFamily="18" charset="0"/>
                <a:cs typeface="Times New Roman" pitchFamily="18" charset="0"/>
              </a:rPr>
              <a:t>Customer Time</a:t>
            </a:r>
            <a:r>
              <a:rPr lang="en-IN" sz="2000" dirty="0" smtClean="0">
                <a:latin typeface="Times New Roman" pitchFamily="18" charset="0"/>
                <a:cs typeface="Times New Roman" pitchFamily="18" charset="0"/>
              </a:rPr>
              <a:t>:-</a:t>
            </a:r>
            <a:endParaRPr lang="en-IN" sz="2000" dirty="0">
              <a:latin typeface="Times New Roman" pitchFamily="18" charset="0"/>
              <a:cs typeface="Times New Roman" pitchFamily="18" charset="0"/>
            </a:endParaRPr>
          </a:p>
          <a:p>
            <a:pPr marL="0" indent="0" algn="just">
              <a:buNone/>
            </a:pPr>
            <a:r>
              <a:rPr lang="en-IN" sz="2000" dirty="0" smtClean="0">
                <a:latin typeface="Times New Roman" pitchFamily="18" charset="0"/>
                <a:cs typeface="Times New Roman" pitchFamily="18" charset="0"/>
              </a:rPr>
              <a:t>Customer doesn't </a:t>
            </a:r>
            <a:r>
              <a:rPr lang="en-IN" sz="2000" dirty="0">
                <a:latin typeface="Times New Roman" pitchFamily="18" charset="0"/>
                <a:cs typeface="Times New Roman" pitchFamily="18" charset="0"/>
              </a:rPr>
              <a:t>need to go to the bank to do small operation</a:t>
            </a:r>
            <a:r>
              <a:rPr lang="en-IN" sz="2000" dirty="0" smtClean="0">
                <a:latin typeface="Times New Roman" pitchFamily="18" charset="0"/>
                <a:cs typeface="Times New Roman" pitchFamily="18" charset="0"/>
              </a:rPr>
              <a:t>.</a:t>
            </a:r>
          </a:p>
          <a:p>
            <a:pPr marL="0" indent="0" algn="just">
              <a:buNone/>
            </a:pPr>
            <a:endParaRPr lang="en-IN" sz="2000" dirty="0" smtClean="0">
              <a:latin typeface="Times New Roman" pitchFamily="18" charset="0"/>
              <a:cs typeface="Times New Roman" pitchFamily="18" charset="0"/>
            </a:endParaRPr>
          </a:p>
          <a:p>
            <a:pPr marL="0" indent="0" algn="just">
              <a:buNone/>
            </a:pPr>
            <a:r>
              <a:rPr lang="en-IN" sz="2000" dirty="0" smtClean="0">
                <a:latin typeface="Times New Roman" pitchFamily="18" charset="0"/>
                <a:cs typeface="Times New Roman" pitchFamily="18" charset="0"/>
              </a:rPr>
              <a:t>4. Protecting the Customer :-</a:t>
            </a:r>
          </a:p>
          <a:p>
            <a:pPr marL="0" indent="0" algn="just">
              <a:buNone/>
            </a:pPr>
            <a:r>
              <a:rPr lang="en-IN" sz="2000" dirty="0" smtClean="0">
                <a:latin typeface="Times New Roman" pitchFamily="18" charset="0"/>
                <a:cs typeface="Times New Roman" pitchFamily="18" charset="0"/>
              </a:rPr>
              <a:t>It helps the customer to be satisfied and comfortable in his choices, this protection contains customer’s account, money and his privacy.</a:t>
            </a:r>
          </a:p>
          <a:p>
            <a:pPr marL="0" indent="0" algn="just">
              <a:buNone/>
            </a:pPr>
            <a:endParaRPr lang="en-IN" sz="2000" dirty="0" smtClean="0">
              <a:latin typeface="Times New Roman" pitchFamily="18" charset="0"/>
              <a:cs typeface="Times New Roman" pitchFamily="18" charset="0"/>
            </a:endParaRPr>
          </a:p>
          <a:p>
            <a:pPr marL="0" indent="0" algn="just">
              <a:buNone/>
            </a:pPr>
            <a:r>
              <a:rPr lang="en-IN" sz="2000" dirty="0" smtClean="0">
                <a:latin typeface="Times New Roman" pitchFamily="18" charset="0"/>
                <a:cs typeface="Times New Roman" pitchFamily="18" charset="0"/>
              </a:rPr>
              <a:t>5. Transferring Money:-</a:t>
            </a:r>
          </a:p>
          <a:p>
            <a:pPr marL="0" indent="0" algn="just">
              <a:buNone/>
            </a:pPr>
            <a:r>
              <a:rPr lang="en-IN" sz="2000" dirty="0" smtClean="0">
                <a:latin typeface="Times New Roman" pitchFamily="18" charset="0"/>
                <a:cs typeface="Times New Roman" pitchFamily="18" charset="0"/>
              </a:rPr>
              <a:t>It help customer transferring money to one bank to another bank.</a:t>
            </a:r>
          </a:p>
          <a:p>
            <a:pPr marL="0" indent="0" algn="just">
              <a:buNone/>
            </a:pPr>
            <a:endParaRPr lang="en-IN" sz="2000" dirty="0" smtClean="0">
              <a:latin typeface="Times New Roman" pitchFamily="18" charset="0"/>
              <a:cs typeface="Times New Roman" pitchFamily="18" charset="0"/>
            </a:endParaRPr>
          </a:p>
          <a:p>
            <a:pPr marL="0" indent="0" algn="just">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2748513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latin typeface="Times New Roman" pitchFamily="18" charset="0"/>
                <a:cs typeface="Times New Roman" pitchFamily="18" charset="0"/>
              </a:rPr>
              <a:t>Features</a:t>
            </a:r>
            <a:endParaRPr lang="en-IN" sz="2800" b="1" dirty="0">
              <a:latin typeface="Times New Roman" pitchFamily="18" charset="0"/>
              <a:cs typeface="Times New Roman" pitchFamily="18" charset="0"/>
            </a:endParaRPr>
          </a:p>
        </p:txBody>
      </p:sp>
      <p:sp>
        <p:nvSpPr>
          <p:cNvPr id="3" name="Content Placeholder 2"/>
          <p:cNvSpPr>
            <a:spLocks noGrp="1"/>
          </p:cNvSpPr>
          <p:nvPr>
            <p:ph sz="quarter" idx="1"/>
          </p:nvPr>
        </p:nvSpPr>
        <p:spPr>
          <a:xfrm>
            <a:off x="1463040" y="1928802"/>
            <a:ext cx="6196405" cy="3794267"/>
          </a:xfrm>
        </p:spPr>
        <p:txBody>
          <a:bodyPr>
            <a:normAutofit fontScale="85000" lnSpcReduction="10000"/>
          </a:bodyPr>
          <a:lstStyle/>
          <a:p>
            <a:pPr algn="just">
              <a:buFont typeface="Wingdings" pitchFamily="2" charset="2"/>
              <a:buChar char="q"/>
            </a:pPr>
            <a:r>
              <a:rPr lang="en-IN" sz="2000" dirty="0">
                <a:latin typeface="Times New Roman" pitchFamily="18" charset="0"/>
                <a:cs typeface="Times New Roman" pitchFamily="18" charset="0"/>
              </a:rPr>
              <a:t>User registration for online banking if not register</a:t>
            </a:r>
            <a:r>
              <a:rPr lang="en-IN" sz="2000" dirty="0" smtClean="0">
                <a:latin typeface="Times New Roman" pitchFamily="18" charset="0"/>
                <a:cs typeface="Times New Roman" pitchFamily="18" charset="0"/>
              </a:rPr>
              <a:t>.</a:t>
            </a:r>
          </a:p>
          <a:p>
            <a:pPr algn="just">
              <a:buFont typeface="Wingdings" pitchFamily="2" charset="2"/>
              <a:buChar char="q"/>
            </a:pPr>
            <a:endParaRPr lang="en-IN" sz="2000" dirty="0">
              <a:latin typeface="Times New Roman" pitchFamily="18" charset="0"/>
              <a:cs typeface="Times New Roman" pitchFamily="18" charset="0"/>
            </a:endParaRPr>
          </a:p>
          <a:p>
            <a:pPr algn="just">
              <a:buFont typeface="Wingdings" pitchFamily="2" charset="2"/>
              <a:buChar char="q"/>
            </a:pPr>
            <a:r>
              <a:rPr lang="en-IN" sz="2000" dirty="0" smtClean="0">
                <a:latin typeface="Times New Roman" pitchFamily="18" charset="0"/>
                <a:cs typeface="Times New Roman" pitchFamily="18" charset="0"/>
              </a:rPr>
              <a:t>Transferring </a:t>
            </a:r>
            <a:r>
              <a:rPr lang="en-IN" sz="2000" dirty="0">
                <a:latin typeface="Times New Roman" pitchFamily="18" charset="0"/>
                <a:cs typeface="Times New Roman" pitchFamily="18" charset="0"/>
              </a:rPr>
              <a:t>amount to the local customer account number</a:t>
            </a:r>
            <a:r>
              <a:rPr lang="en-IN" sz="2000" dirty="0" smtClean="0">
                <a:latin typeface="Times New Roman" pitchFamily="18" charset="0"/>
                <a:cs typeface="Times New Roman" pitchFamily="18" charset="0"/>
              </a:rPr>
              <a:t>.</a:t>
            </a:r>
          </a:p>
          <a:p>
            <a:pPr algn="just">
              <a:buFont typeface="Wingdings" pitchFamily="2" charset="2"/>
              <a:buChar char="q"/>
            </a:pPr>
            <a:endParaRPr lang="en-IN" sz="2000" dirty="0">
              <a:latin typeface="Times New Roman" pitchFamily="18" charset="0"/>
              <a:cs typeface="Times New Roman" pitchFamily="18" charset="0"/>
            </a:endParaRPr>
          </a:p>
          <a:p>
            <a:pPr algn="just">
              <a:buFont typeface="Wingdings" pitchFamily="2" charset="2"/>
              <a:buChar char="q"/>
            </a:pPr>
            <a:r>
              <a:rPr lang="en-IN" sz="2000" dirty="0" smtClean="0">
                <a:latin typeface="Times New Roman" pitchFamily="18" charset="0"/>
                <a:cs typeface="Times New Roman" pitchFamily="18" charset="0"/>
              </a:rPr>
              <a:t>Customer </a:t>
            </a:r>
            <a:r>
              <a:rPr lang="en-IN" sz="2000" dirty="0">
                <a:latin typeface="Times New Roman" pitchFamily="18" charset="0"/>
                <a:cs typeface="Times New Roman" pitchFamily="18" charset="0"/>
              </a:rPr>
              <a:t>gets to know his last login date and time each time he logs in</a:t>
            </a:r>
            <a:r>
              <a:rPr lang="en-IN" sz="2000" dirty="0" smtClean="0">
                <a:latin typeface="Times New Roman" pitchFamily="18" charset="0"/>
                <a:cs typeface="Times New Roman" pitchFamily="18" charset="0"/>
              </a:rPr>
              <a:t>.</a:t>
            </a:r>
          </a:p>
          <a:p>
            <a:pPr algn="just">
              <a:buFont typeface="Wingdings" pitchFamily="2" charset="2"/>
              <a:buChar char="q"/>
            </a:pPr>
            <a:endParaRPr lang="en-IN" sz="2000" dirty="0">
              <a:latin typeface="Times New Roman" pitchFamily="18" charset="0"/>
              <a:cs typeface="Times New Roman" pitchFamily="18" charset="0"/>
            </a:endParaRPr>
          </a:p>
          <a:p>
            <a:pPr algn="just">
              <a:buFont typeface="Wingdings" pitchFamily="2" charset="2"/>
              <a:buChar char="q"/>
            </a:pPr>
            <a:r>
              <a:rPr lang="en-IN" sz="2000" dirty="0" smtClean="0">
                <a:latin typeface="Times New Roman" pitchFamily="18" charset="0"/>
                <a:cs typeface="Times New Roman" pitchFamily="18" charset="0"/>
              </a:rPr>
              <a:t>Customer </a:t>
            </a:r>
            <a:r>
              <a:rPr lang="en-IN" sz="2000" dirty="0">
                <a:latin typeface="Times New Roman" pitchFamily="18" charset="0"/>
                <a:cs typeface="Times New Roman" pitchFamily="18" charset="0"/>
              </a:rPr>
              <a:t>can check all transactions made with their account</a:t>
            </a:r>
            <a:r>
              <a:rPr lang="en-IN" sz="2000" dirty="0" smtClean="0">
                <a:latin typeface="Times New Roman" pitchFamily="18" charset="0"/>
                <a:cs typeface="Times New Roman" pitchFamily="18" charset="0"/>
              </a:rPr>
              <a:t>.</a:t>
            </a:r>
          </a:p>
          <a:p>
            <a:pPr algn="just">
              <a:buFont typeface="Wingdings" pitchFamily="2" charset="2"/>
              <a:buChar char="q"/>
            </a:pPr>
            <a:endParaRPr lang="en-IN" sz="2000" dirty="0">
              <a:latin typeface="Times New Roman" pitchFamily="18" charset="0"/>
              <a:cs typeface="Times New Roman" pitchFamily="18" charset="0"/>
            </a:endParaRPr>
          </a:p>
          <a:p>
            <a:pPr algn="just">
              <a:buFont typeface="Wingdings" pitchFamily="2" charset="2"/>
              <a:buChar char="q"/>
            </a:pPr>
            <a:r>
              <a:rPr lang="en-IN" sz="2000" dirty="0" smtClean="0">
                <a:latin typeface="Times New Roman" pitchFamily="18" charset="0"/>
                <a:cs typeface="Times New Roman" pitchFamily="18" charset="0"/>
              </a:rPr>
              <a:t>Customer </a:t>
            </a:r>
            <a:r>
              <a:rPr lang="en-IN" sz="2000" dirty="0">
                <a:latin typeface="Times New Roman" pitchFamily="18" charset="0"/>
                <a:cs typeface="Times New Roman" pitchFamily="18" charset="0"/>
              </a:rPr>
              <a:t>can check their account statement within a date </a:t>
            </a:r>
            <a:r>
              <a:rPr lang="en-IN" sz="2000" dirty="0" smtClean="0">
                <a:latin typeface="Times New Roman" pitchFamily="18" charset="0"/>
                <a:cs typeface="Times New Roman" pitchFamily="18" charset="0"/>
              </a:rPr>
              <a:t>range or after.</a:t>
            </a:r>
          </a:p>
        </p:txBody>
      </p:sp>
    </p:spTree>
    <p:extLst>
      <p:ext uri="{BB962C8B-B14F-4D97-AF65-F5344CB8AC3E}">
        <p14:creationId xmlns:p14="http://schemas.microsoft.com/office/powerpoint/2010/main" val="32675994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488</TotalTime>
  <Words>1051</Words>
  <Application>Microsoft Office PowerPoint</Application>
  <PresentationFormat>On-screen Show (4:3)</PresentationFormat>
  <Paragraphs>139</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Median</vt:lpstr>
      <vt:lpstr>BANKING MANAGEMENT              SYSTEM</vt:lpstr>
      <vt:lpstr>   Introduction of Banking Management System  </vt:lpstr>
      <vt:lpstr>Existing System</vt:lpstr>
      <vt:lpstr> Proposed system </vt:lpstr>
      <vt:lpstr>Scope of the System</vt:lpstr>
      <vt:lpstr>Goals and Objectives</vt:lpstr>
      <vt:lpstr>PowerPoint Presentation</vt:lpstr>
      <vt:lpstr>PowerPoint Presentation</vt:lpstr>
      <vt:lpstr>Features</vt:lpstr>
      <vt:lpstr> Aim </vt:lpstr>
      <vt:lpstr>Modules Description</vt:lpstr>
      <vt:lpstr>PowerPoint Presentation</vt:lpstr>
      <vt:lpstr>PowerPoint Presentation</vt:lpstr>
      <vt:lpstr> Hardware Requirements Specification </vt:lpstr>
      <vt:lpstr>  Software Requirements Specification </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Sequence Diagram</vt:lpstr>
      <vt:lpstr>PowerPoint Presentation</vt:lpstr>
      <vt:lpstr>PowerPoint Presentation</vt:lpstr>
      <vt:lpstr>PowerPoint Presentation</vt:lpstr>
      <vt:lpstr>PowerPoint Presentation</vt:lpstr>
      <vt:lpstr>PowerPoint Presentation</vt:lpstr>
      <vt:lpstr>PowerPoint Presentation</vt:lpstr>
      <vt:lpstr>Main Screen</vt:lpstr>
      <vt:lpstr>Add Customer Screen</vt:lpstr>
      <vt:lpstr>PowerPoint Presentation</vt:lpstr>
      <vt:lpstr>Update</vt:lpstr>
      <vt:lpstr>PowerPoint Presentation</vt:lpstr>
      <vt:lpstr>Delete</vt:lpstr>
      <vt:lpstr>PowerPoint Presentation</vt:lpstr>
      <vt:lpstr>Check Book</vt:lpstr>
      <vt:lpstr>PowerPoint Presentation</vt:lpstr>
      <vt:lpstr>Withdraw</vt:lpstr>
      <vt:lpstr>PowerPoint Presentation</vt:lpstr>
      <vt:lpstr>Deposit</vt:lpstr>
      <vt:lpstr>PowerPoint Presentation</vt:lpstr>
      <vt:lpstr>Transfer</vt:lpstr>
      <vt:lpstr>PowerPoint Presentation</vt:lpstr>
      <vt:lpstr>Withdraw Report</vt:lpstr>
      <vt:lpstr>Deposit Report </vt:lpstr>
      <vt:lpstr>Transfer Report </vt:lpstr>
      <vt:lpstr>Future Enhancement </vt:lpstr>
      <vt:lpstr>Bibliography</vt:lpstr>
      <vt:lpstr>THE END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Parash10</dc:creator>
  <cp:lastModifiedBy>LENOVO</cp:lastModifiedBy>
  <cp:revision>69</cp:revision>
  <dcterms:created xsi:type="dcterms:W3CDTF">2018-09-15T18:59:58Z</dcterms:created>
  <dcterms:modified xsi:type="dcterms:W3CDTF">2022-05-16T12:17:30Z</dcterms:modified>
</cp:coreProperties>
</file>